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270" r:id="rId6"/>
    <p:sldId id="269" r:id="rId7"/>
    <p:sldId id="271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F04E63"/>
    <a:srgbClr val="179A39"/>
    <a:srgbClr val="CCCCCC"/>
    <a:srgbClr val="666666"/>
    <a:srgbClr val="4C4C4C"/>
    <a:srgbClr val="33333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B6DA7-26BA-03D6-573B-1B85B17CF374}" v="1013" dt="2020-11-02T22:18:33.747"/>
    <p1510:client id="{522CE155-B836-723B-5190-C06B268B9807}" v="298" dt="2020-10-30T06:02:35.131"/>
    <p1510:client id="{D7494201-F386-C145-C5E1-27AA18F212DB}" v="163" dt="2020-11-03T00:47:59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5563" autoAdjust="0"/>
    <p:restoredTop sz="90929"/>
  </p:normalViewPr>
  <p:slideViewPr>
    <p:cSldViewPr>
      <p:cViewPr varScale="1">
        <p:scale>
          <a:sx n="115" d="100"/>
          <a:sy n="115" d="100"/>
        </p:scale>
        <p:origin x="2412" y="96"/>
      </p:cViewPr>
      <p:guideLst>
        <p:guide orient="horz" pos="100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9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CFE8BC-3CA2-44B9-B925-59B0A7CB1A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2519FE-9BA5-4AD9-95F0-1AB4E817E9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C627698-90E5-468A-8748-07F02ACD4D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6903434-22EE-4509-A229-C793ED8F9D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EC7439-255D-40A6-9BB9-9A047AA13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A3BD4E5-6D86-486C-91FC-292D40996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4B161D-BDC5-4D3D-B787-7AC3ED15C5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C3BB828-84D7-4159-BE6F-0E657C5344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127D063-7500-4A71-AE71-68804FC6D4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FCF056B-D8A3-4BD2-AB97-2E8AA4ACFD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F14EDB5-C8B8-43C1-97B9-4F202D6D6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50A64F8-E181-4D16-9969-F90565AEF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36A1806-49D9-4A87-8FE5-A1E7874D0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F195CE-B601-4105-8A49-5A4D5AEB620A}" type="slidenum">
              <a:rPr lang="en-US" altLang="en-US" sz="1000" smtClean="0"/>
              <a:pPr/>
              <a:t>1</a:t>
            </a:fld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38701D-9F9A-458C-BA5A-4E9C7812C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E3B5C22-CC12-4F9F-B611-F2E3498B4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FD665D1-745E-4EDF-80E7-73F52064C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BE1F3-0F69-43E0-B90A-6C700E2490E8}" type="slidenum">
              <a:rPr lang="en-US" altLang="en-US" sz="1000" smtClean="0"/>
              <a:pPr/>
              <a:t>3</a:t>
            </a:fld>
            <a:endParaRPr lang="en-US" altLang="en-US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FD87739-6810-41EE-A85D-132D4BE8E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F9DBC98-D4FB-4641-A6C3-B7A742934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FBAD62B-045B-4645-B09F-B7E66AA0A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AC3E25-2B2F-4C2E-BFC6-1B743A445625}" type="slidenum">
              <a:rPr lang="en-US" altLang="en-US" sz="1000" smtClean="0"/>
              <a:pPr/>
              <a:t>5</a:t>
            </a:fld>
            <a:endParaRPr lang="en-US" altLang="en-US" sz="10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7C507B3-AF37-4D4F-B709-E87C8BC37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5F059B4-9BAE-406E-9A2A-0709C36E0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0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5344E46-D3F9-426E-BEEB-01E0E8DB3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D2F413-A8FA-4C5B-AF54-B3FD4A222084}" type="slidenum">
              <a:rPr lang="en-US" altLang="en-US" sz="1000" smtClean="0"/>
              <a:pPr/>
              <a:t>6</a:t>
            </a:fld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5D562B6-B2DF-4445-B526-710C37942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712E685-93DE-45F1-8876-59EC6C4C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LCQ-PPT-1">
            <a:extLst>
              <a:ext uri="{FF2B5EF4-FFF2-40B4-BE49-F238E27FC236}">
                <a16:creationId xmlns:a16="http://schemas.microsoft.com/office/drawing/2014/main" id="{B3994340-494E-48CD-8463-615685896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2590800"/>
            <a:ext cx="7239000" cy="12954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950" y="3733800"/>
            <a:ext cx="6400800" cy="1600200"/>
          </a:xfrm>
        </p:spPr>
        <p:txBody>
          <a:bodyPr/>
          <a:lstStyle>
            <a:lvl1pPr marL="0" indent="0">
              <a:buFont typeface="Times" panose="02020603050405020304" pitchFamily="18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6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5BF34-AAE2-4559-97F0-964D969F02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0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66C174-567F-4624-9749-C859248B72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0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98C2A-9399-469C-B255-16780C9D69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178F97-F88C-4A9C-B243-F1A44561B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0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C976E-2655-4216-83B3-3C43AD4A9D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0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295648-76B3-4026-B064-4DED86C38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5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6F5051-3CF0-49A5-A5C5-1B16AD10EC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97EA609-3252-4F03-87ED-EEBDCE095F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89CAF-1948-4DA1-85B4-AA71274CC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18DC1-DB7A-48B2-978E-890001EBB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0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BACEA6-8883-4DF0-B012-95887F6D2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306FD9-977C-49E8-9CBA-FE4831EC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4" descr="CLCQ-PPT-2-logo">
            <a:extLst>
              <a:ext uri="{FF2B5EF4-FFF2-40B4-BE49-F238E27FC236}">
                <a16:creationId xmlns:a16="http://schemas.microsoft.com/office/drawing/2014/main" id="{A86CCD5A-3302-4C25-9BDD-F057189FE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226175"/>
            <a:ext cx="29511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91EE23B4-4B67-4D49-AD6D-3703913AF3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43463" y="6324600"/>
            <a:ext cx="37338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7338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400" kern="1200">
          <a:solidFill>
            <a:srgbClr val="4C4C4C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200" kern="1200">
          <a:solidFill>
            <a:srgbClr val="4C4C4C"/>
          </a:solidFill>
          <a:latin typeface="+mn-lt"/>
          <a:ea typeface="+mn-ea"/>
          <a:cs typeface="+mn-cs"/>
        </a:defRPr>
      </a:lvl4pPr>
      <a:lvl5pPr marL="17145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2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47B7E2-2C31-4059-AC1F-1864323467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1175" y="2624138"/>
            <a:ext cx="8175625" cy="1295400"/>
          </a:xfrm>
        </p:spPr>
        <p:txBody>
          <a:bodyPr/>
          <a:lstStyle/>
          <a:p>
            <a:pPr eaLnBrk="1" hangingPunct="1"/>
            <a:r>
              <a:rPr lang="en-US" altLang="en-US" sz="3600"/>
              <a:t>The Human Rights Act </a:t>
            </a:r>
            <a:br>
              <a:rPr lang="en-US" altLang="en-US" sz="3600"/>
            </a:br>
            <a:r>
              <a:rPr lang="en-US" altLang="en-US" sz="3600"/>
              <a:t>Community Legal Education Showcase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E696D1D-B44D-44F6-83C3-7C9908AF4C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1175" y="4114800"/>
            <a:ext cx="7413625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Community Legal Centres Queensland State Conference </a:t>
            </a:r>
          </a:p>
          <a:p>
            <a:pPr eaLnBrk="1" hangingPunct="1"/>
            <a:r>
              <a:rPr lang="en-US" altLang="en-US" sz="1500"/>
              <a:t>11 November 2020, 3-4pm</a:t>
            </a:r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5AE8-1A5D-4B77-BB29-876A920B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cs typeface="Arial"/>
              </a:rPr>
              <a:t>QAI Human Rights 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C62D-00F0-419B-9FD2-008388C8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Emma Phillips, Principal Solicitor/Deputy Director, QAI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cs typeface="Arial"/>
              </a:rPr>
              <a:t>Development of CLE</a:t>
            </a:r>
          </a:p>
          <a:p>
            <a:pPr lvl="1" indent="-287020">
              <a:buFont typeface="Wingdings" panose="02020603050405020304" pitchFamily="18" charset="0"/>
              <a:buChar char="Ø"/>
            </a:pPr>
            <a:r>
              <a:rPr lang="en-US" dirty="0">
                <a:cs typeface="Arial"/>
              </a:rPr>
              <a:t>Planned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Responsive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cs typeface="Arial"/>
              </a:rPr>
              <a:t>Audience</a:t>
            </a:r>
          </a:p>
          <a:p>
            <a:pPr lvl="1" indent="-287020">
              <a:buClr>
                <a:srgbClr val="F04E63"/>
              </a:buClr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People with intellectual/cognitive disability and/or mental illness &amp; families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Advocates, lawyers, social workers 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cs typeface="Arial"/>
              </a:rPr>
              <a:t>Modes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Conference presentations </a:t>
            </a:r>
            <a:endParaRPr lang="en-US">
              <a:ea typeface="+mn-lt"/>
              <a:cs typeface="+mn-lt"/>
            </a:endParaRP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Resource development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Partners</a:t>
            </a:r>
            <a:endParaRPr lang="en-US" dirty="0">
              <a:ea typeface="+mn-lt"/>
              <a:cs typeface="+mn-lt"/>
            </a:endParaRP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Universities, law associations, health services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endParaRPr lang="en-US" dirty="0">
              <a:cs typeface="Arial"/>
            </a:endParaRPr>
          </a:p>
          <a:p>
            <a:pPr lvl="1" indent="-287020">
              <a:buClr>
                <a:srgbClr val="F04E63"/>
              </a:buClr>
              <a:buFont typeface="Wingdings,Sans-Serif" panose="02020603050405020304" pitchFamily="18" charset="0"/>
              <a:buChar char="Ø"/>
            </a:pPr>
            <a:endParaRPr lang="en-US" dirty="0">
              <a:cs typeface="Arial"/>
            </a:endParaRPr>
          </a:p>
          <a:p>
            <a:pPr>
              <a:buClr>
                <a:srgbClr val="F04E63"/>
              </a:buClr>
            </a:pPr>
            <a:endParaRPr lang="en-US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AB6F9-85A5-4B40-8B1B-E3EEA633F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  <p:pic>
        <p:nvPicPr>
          <p:cNvPr id="5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D71336B-C54D-4C01-9445-87A15807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8" y="305264"/>
            <a:ext cx="2103895" cy="15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A387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71A6C53-3C07-4E7D-9683-0BC954D8A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Integrating a human </a:t>
            </a:r>
            <a:r>
              <a:rPr lang="en-US" altLang="en-US" dirty="0">
                <a:solidFill>
                  <a:srgbClr val="FFFFFF"/>
                </a:solidFill>
              </a:rPr>
              <a:t>rights lens into CLE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156564-3F51-4CA9-A2E1-BCFF37C2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1" r="3549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930D389D-44C7-42CA-88C0-D751D2BA5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535157"/>
            <a:ext cx="4945641" cy="274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The Human Rights Act: CLE Showcase – CLCQ Conference November 2020 | </a:t>
            </a:r>
            <a:fld id="{D3C7046C-13C3-44F3-89C0-DEFC92ADACEE}" type="slidenum"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478F76E-5176-493B-BCD2-9BD4E20FD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6038" y="917725"/>
            <a:ext cx="2921675" cy="4852362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u="sng" dirty="0">
                <a:solidFill>
                  <a:srgbClr val="FF0000"/>
                </a:solidFill>
                <a:cs typeface="Arial"/>
              </a:rPr>
              <a:t>Top tips: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Acknowledge origins and significance of human rights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Know your audience and target accordingly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Focus on outcomes – addressing power imbalance, changing </a:t>
            </a:r>
            <a:r>
              <a:rPr lang="en-US" altLang="en-US" sz="1700" dirty="0" err="1">
                <a:solidFill>
                  <a:srgbClr val="FFFFFF"/>
                </a:solidFill>
                <a:cs typeface="Arial"/>
              </a:rPr>
              <a:t>behaviour</a:t>
            </a: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, creating a human rights culture in Qld</a:t>
            </a:r>
            <a:endParaRPr lang="en-US" sz="1700" dirty="0">
              <a:cs typeface="Arial"/>
            </a:endParaRP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Relevance of HRA in different environments and situations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Provide practical examples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1B68-228D-487A-9DFA-1886EF05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0655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Examples of QAI's HRA CLE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9F29C-EF62-4556-B7B0-A3B675FD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8738"/>
            <a:ext cx="7772400" cy="464626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cs typeface="Arial"/>
              </a:rPr>
              <a:t>Activities: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Human Rights Plenary CLCA National Conference: "Why Human Rights Matter: The Possibility and Role of Human Rights Frameworks in Australia"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 err="1">
                <a:cs typeface="Arial"/>
              </a:rPr>
              <a:t>CLCQld</a:t>
            </a:r>
            <a:r>
              <a:rPr lang="en-US" sz="1300" dirty="0">
                <a:cs typeface="Arial"/>
              </a:rPr>
              <a:t> webinar: "Using the HRA to advocate for clients with a disability"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ALA Conference presentation: "Using the HRA as an Advocacy Tool for Clients with Disability"</a:t>
            </a:r>
            <a:endParaRPr lang="en-US" sz="1300" dirty="0">
              <a:ea typeface="ＭＳ Ｐゴシック"/>
              <a:cs typeface="+mn-lt"/>
            </a:endParaRP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ea typeface="+mn-lt"/>
                <a:cs typeface="+mn-lt"/>
              </a:rPr>
              <a:t>Presentation to disability advocates: "Education, Health and Employment: How Qld's HRA will impact people with disability"</a:t>
            </a:r>
            <a:endParaRPr lang="en-US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Guest lectures to university students on the HRA (UQ, Bond University)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Presentation to social workers on the HRA and its implications for their practice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cs typeface="Arial"/>
              </a:rPr>
              <a:t>Resources: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i="1" dirty="0">
                <a:cs typeface="Arial"/>
              </a:rPr>
              <a:t>Know Your Human Rights: A Guide to the Human Rights Act 2019 </a:t>
            </a:r>
            <a:r>
              <a:rPr lang="en-US" sz="1300" dirty="0">
                <a:cs typeface="Arial"/>
              </a:rPr>
              <a:t>(Qld)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Fact sheets on the HRA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ea typeface="+mn-lt"/>
                <a:cs typeface="+mn-lt"/>
              </a:rPr>
              <a:t>"The Queensland Human Rights Act for children with disabilities in schools" (with UQ Pro Bono Centre)</a:t>
            </a:r>
            <a:endParaRPr lang="en-US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Flow chart: "How will a legal problem be impacted by the HRA?"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ALA article: "How the new Queensland Human Rights Act can assist clients with disability"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"The Grassroots Campaign for a Human Rights Act in Queensland: A case study for modern Australian law reform", </a:t>
            </a:r>
            <a:r>
              <a:rPr lang="en-US" sz="1300" i="1" dirty="0">
                <a:cs typeface="Arial"/>
              </a:rPr>
              <a:t>Alternative Law Journal</a:t>
            </a:r>
          </a:p>
          <a:p>
            <a:pPr>
              <a:buFont typeface="Wingdings" panose="02020603050405020304" pitchFamily="18" charset="0"/>
              <a:buChar char="Ø"/>
            </a:pPr>
            <a:endParaRPr lang="en-US" sz="1400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ED283-462B-4FB3-AF20-20EB2FC67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5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67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F73F29-5221-4D45-8B55-66394AF93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Know Your Human Rights: A Guide to the </a:t>
            </a:r>
            <a:r>
              <a:rPr lang="en-US" altLang="en-US" i="1">
                <a:solidFill>
                  <a:srgbClr val="FFFFFF"/>
                </a:solidFill>
              </a:rPr>
              <a:t>Human Rights Act 2019 </a:t>
            </a:r>
            <a:r>
              <a:rPr lang="en-US" altLang="en-US">
                <a:solidFill>
                  <a:srgbClr val="FFFFFF"/>
                </a:solidFill>
              </a:rPr>
              <a:t>(Qld)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FE8251-6EE2-441D-AE8E-CBB4A4E1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" r="12234" b="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BBB4EDB6-298E-4170-8148-1E77CD09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535157"/>
            <a:ext cx="4945641" cy="274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The Human Rights Act: CLE Showcase – CLCQ Conference November 2020 | </a:t>
            </a:r>
            <a:fld id="{FE7EE9DB-5E82-4A35-8D28-2F5373701DAD}" type="slidenum"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ED59393-4FEA-4519-B92C-3A9CB1D6E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FFFFFF"/>
                </a:solidFill>
              </a:rPr>
              <a:t>Aim: to develop an Easy English booklet on the new Human Rights Act to assist people with intellectual/</a:t>
            </a:r>
            <a:r>
              <a:rPr lang="en-US" altLang="en-US" sz="1600">
                <a:solidFill>
                  <a:srgbClr val="FFFFFF"/>
                </a:solidFill>
                <a:latin typeface="Arial"/>
                <a:cs typeface="Arial"/>
              </a:rPr>
              <a:t>cognitive disability to understand the new Act.</a:t>
            </a:r>
            <a:endParaRPr lang="en-US" altLang="en-US" sz="1600">
              <a:solidFill>
                <a:srgbClr val="FFFFFF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FFFFFF"/>
                </a:solidFill>
                <a:cs typeface="Arial"/>
              </a:rPr>
              <a:t>Fact sheets </a:t>
            </a:r>
            <a:endParaRPr lang="en-US" altLang="en-US" sz="16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600">
              <a:solidFill>
                <a:srgbClr val="FFFFFF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b="1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2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6542B505-C8E1-43C8-B5EF-7E568EB5D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800">
                <a:solidFill>
                  <a:schemeClr val="bg2"/>
                </a:solidFill>
              </a:rPr>
              <a:t>Presentation Title and Footer Information (change on Master page) | 2</a:t>
            </a:r>
            <a:endParaRPr lang="en-US" altLang="en-US" sz="800">
              <a:solidFill>
                <a:schemeClr val="bg2"/>
              </a:solidFill>
            </a:endParaRPr>
          </a:p>
        </p:txBody>
      </p:sp>
      <p:grpSp>
        <p:nvGrpSpPr>
          <p:cNvPr id="11267" name="Group 14">
            <a:extLst>
              <a:ext uri="{FF2B5EF4-FFF2-40B4-BE49-F238E27FC236}">
                <a16:creationId xmlns:a16="http://schemas.microsoft.com/office/drawing/2014/main" id="{23B70D5D-6EB8-4F13-9CE5-8C589FBAC5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8">
              <a:extLst>
                <a:ext uri="{FF2B5EF4-FFF2-40B4-BE49-F238E27FC236}">
                  <a16:creationId xmlns:a16="http://schemas.microsoft.com/office/drawing/2014/main" id="{BCDA8AEB-5E9A-4BFD-B213-F7C1AE2F4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271" name="Picture 12" descr="CLCQ-PPT-3-thankyou">
              <a:extLst>
                <a:ext uri="{FF2B5EF4-FFF2-40B4-BE49-F238E27FC236}">
                  <a16:creationId xmlns:a16="http://schemas.microsoft.com/office/drawing/2014/main" id="{5D67ACB2-4CC4-45B4-BB5B-EA439386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0"/>
              <a:ext cx="3423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CLCQ-PPT-3-logo">
              <a:extLst>
                <a:ext uri="{FF2B5EF4-FFF2-40B4-BE49-F238E27FC236}">
                  <a16:creationId xmlns:a16="http://schemas.microsoft.com/office/drawing/2014/main" id="{CF80AE8F-56B5-4726-A55D-09853A24B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86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CLCQ-PPT-3-address">
              <a:extLst>
                <a:ext uri="{FF2B5EF4-FFF2-40B4-BE49-F238E27FC236}">
                  <a16:creationId xmlns:a16="http://schemas.microsoft.com/office/drawing/2014/main" id="{2CB3FB13-907B-4B73-A4A5-6518ED15D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169"/>
              <a:ext cx="319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CLCQ-PPT-3-website">
              <a:extLst>
                <a:ext uri="{FF2B5EF4-FFF2-40B4-BE49-F238E27FC236}">
                  <a16:creationId xmlns:a16="http://schemas.microsoft.com/office/drawing/2014/main" id="{B9892A99-557C-4340-8CA7-3ED960BA0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819"/>
              <a:ext cx="3199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2">
            <a:extLst>
              <a:ext uri="{FF2B5EF4-FFF2-40B4-BE49-F238E27FC236}">
                <a16:creationId xmlns:a16="http://schemas.microsoft.com/office/drawing/2014/main" id="{DD274ECD-1454-4685-8B2D-51477F2A0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1112999F-4864-4BC4-95C6-9F0413D3D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12A1CE"/>
      </a:dk2>
      <a:lt2>
        <a:srgbClr val="818382"/>
      </a:lt2>
      <a:accent1>
        <a:srgbClr val="4CB199"/>
      </a:accent1>
      <a:accent2>
        <a:srgbClr val="EA992B"/>
      </a:accent2>
      <a:accent3>
        <a:srgbClr val="FFFFFF"/>
      </a:accent3>
      <a:accent4>
        <a:srgbClr val="000000"/>
      </a:accent4>
      <a:accent5>
        <a:srgbClr val="B2D5CA"/>
      </a:accent5>
      <a:accent6>
        <a:srgbClr val="D48A26"/>
      </a:accent6>
      <a:hlink>
        <a:srgbClr val="F04E63"/>
      </a:hlink>
      <a:folHlink>
        <a:srgbClr val="5B528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9C3962587F440BB887E40AC39AF3D" ma:contentTypeVersion="14" ma:contentTypeDescription="Create a new document." ma:contentTypeScope="" ma:versionID="b2321471666f77c2fd330d063156f545">
  <xsd:schema xmlns:xsd="http://www.w3.org/2001/XMLSchema" xmlns:xs="http://www.w3.org/2001/XMLSchema" xmlns:p="http://schemas.microsoft.com/office/2006/metadata/properties" xmlns:ns1="http://schemas.microsoft.com/sharepoint/v3" xmlns:ns2="98d70076-b4ab-44fd-9e5d-9a57660fceea" xmlns:ns3="702ae122-4a2e-4501-abe0-a5b6cd410425" targetNamespace="http://schemas.microsoft.com/office/2006/metadata/properties" ma:root="true" ma:fieldsID="0ebeb6bf6ec6b9e15bb9771356f31dca" ns1:_="" ns2:_="" ns3:_="">
    <xsd:import namespace="http://schemas.microsoft.com/sharepoint/v3"/>
    <xsd:import namespace="98d70076-b4ab-44fd-9e5d-9a57660fceea"/>
    <xsd:import namespace="702ae122-4a2e-4501-abe0-a5b6cd4104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70076-b4ab-44fd-9e5d-9a57660fc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ae122-4a2e-4501-abe0-a5b6cd4104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74EDD5-BF77-468B-B32B-891061BE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d70076-b4ab-44fd-9e5d-9a57660fceea"/>
    <ds:schemaRef ds:uri="702ae122-4a2e-4501-abe0-a5b6cd410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76AB0B-BA69-4B82-B9DA-50355B4B0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43DF3-7D2C-4BA2-8F2C-E21A40BB2EDC}">
  <ds:schemaRefs>
    <ds:schemaRef ds:uri="98d70076-b4ab-44fd-9e5d-9a57660fceea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702ae122-4a2e-4501-abe0-a5b6cd41042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451</Words>
  <Application>Microsoft Office PowerPoint</Application>
  <PresentationFormat>On-screen Show (4:3)</PresentationFormat>
  <Paragraphs>57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</vt:lpstr>
      <vt:lpstr>Wingdings</vt:lpstr>
      <vt:lpstr>Wingdings,Sans-Serif</vt:lpstr>
      <vt:lpstr>Blank Presentation</vt:lpstr>
      <vt:lpstr>The Human Rights Act  Community Legal Education Showcase</vt:lpstr>
      <vt:lpstr>QAI Human Rights CLE</vt:lpstr>
      <vt:lpstr>Integrating a human rights lens into CLE</vt:lpstr>
      <vt:lpstr>Examples of QAI's HRA CLE</vt:lpstr>
      <vt:lpstr>Know Your Human Rights: A Guide to the Human Rights Act 2019 (Qld)</vt:lpstr>
      <vt:lpstr>PowerPoint Presentation</vt:lpstr>
    </vt:vector>
  </TitlesOfParts>
  <Company>K Hewitson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Hewitson</dc:creator>
  <cp:lastModifiedBy>Shannon Bell</cp:lastModifiedBy>
  <cp:revision>426</cp:revision>
  <cp:lastPrinted>2012-07-05T00:53:06Z</cp:lastPrinted>
  <dcterms:created xsi:type="dcterms:W3CDTF">2010-09-15T05:41:57Z</dcterms:created>
  <dcterms:modified xsi:type="dcterms:W3CDTF">2021-04-07T04:55:32Z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0x0101000A09C3962587F440BB887E40AC39AF3D</vt:lpwstr>
  </property>
</Properties>
</file>