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64" r:id="rId6"/>
    <p:sldId id="265" r:id="rId7"/>
    <p:sldId id="267" r:id="rId8"/>
    <p:sldId id="281" r:id="rId9"/>
    <p:sldId id="294" r:id="rId10"/>
    <p:sldId id="266" r:id="rId11"/>
    <p:sldId id="268" r:id="rId12"/>
    <p:sldId id="269" r:id="rId13"/>
    <p:sldId id="295" r:id="rId14"/>
    <p:sldId id="275" r:id="rId15"/>
    <p:sldId id="276" r:id="rId16"/>
    <p:sldId id="277" r:id="rId17"/>
    <p:sldId id="279" r:id="rId18"/>
    <p:sldId id="280" r:id="rId19"/>
    <p:sldId id="282" r:id="rId20"/>
    <p:sldId id="296" r:id="rId21"/>
    <p:sldId id="297" r:id="rId22"/>
    <p:sldId id="298" r:id="rId23"/>
    <p:sldId id="288" r:id="rId24"/>
    <p:sldId id="292" r:id="rId25"/>
    <p:sldId id="289" r:id="rId26"/>
    <p:sldId id="291" r:id="rId27"/>
    <p:sldId id="262" r:id="rId28"/>
    <p:sldId id="263"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159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90403-9A19-968F-1616-9728C9DF46AA}" v="1114" dt="2020-10-16T01:54:33.203"/>
    <p1510:client id="{22886C10-D3BB-C4FD-5945-C351B8AEAB32}" v="4" dt="2020-10-15T09:54:59.093"/>
    <p1510:client id="{43328DFD-34E5-289C-85C8-AD41D8BEA1E4}" v="15" dt="2020-10-16T01:38:46.885"/>
    <p1510:client id="{55AD659E-4A4F-2C64-F1C9-51875A0323F9}" v="63" dt="2020-10-20T21:40:50.424"/>
    <p1510:client id="{BBCEBA74-C1FB-28DD-EAD1-430E5F5CF5F7}" v="2" dt="2020-10-16T08:12:57.6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00816-6579-4150-BCFD-6AFB543D136E}" type="datetimeFigureOut">
              <a:rPr lang="en-AU" smtClean="0"/>
              <a:t>7/04/2021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9AA51-A090-4AA0-B3B6-ABD1D3983191}" type="slidenum">
              <a:rPr lang="en-AU" smtClean="0"/>
              <a:t>‹#›</a:t>
            </a:fld>
            <a:endParaRPr lang="en-AU"/>
          </a:p>
        </p:txBody>
      </p:sp>
    </p:spTree>
    <p:extLst>
      <p:ext uri="{BB962C8B-B14F-4D97-AF65-F5344CB8AC3E}">
        <p14:creationId xmlns:p14="http://schemas.microsoft.com/office/powerpoint/2010/main" val="4863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Welcome to CRU’s Families for Inclusive Education online workshop on</a:t>
            </a:r>
            <a:r>
              <a:rPr lang="en-US" baseline="0"/>
              <a:t> all things related to,</a:t>
            </a:r>
            <a:r>
              <a:rPr lang="en-US"/>
              <a:t> ‘Heading to High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aim of this</a:t>
            </a:r>
            <a:r>
              <a:rPr lang="en-US" sz="1200" kern="1200">
                <a:solidFill>
                  <a:schemeClr val="tx1"/>
                </a:solidFill>
                <a:effectLst/>
                <a:latin typeface="+mn-lt"/>
                <a:ea typeface="+mn-ea"/>
                <a:cs typeface="+mn-cs"/>
              </a:rPr>
              <a:t> interactive online learning session is</a:t>
            </a:r>
            <a:r>
              <a:rPr lang="en-US" sz="1200" kern="1200" baseline="0">
                <a:solidFill>
                  <a:schemeClr val="tx1"/>
                </a:solidFill>
                <a:effectLst/>
                <a:latin typeface="+mn-lt"/>
                <a:ea typeface="+mn-ea"/>
                <a:cs typeface="+mn-cs"/>
              </a:rPr>
              <a:t> to </a:t>
            </a:r>
            <a:r>
              <a:rPr lang="en-US" sz="1200" kern="1200">
                <a:solidFill>
                  <a:schemeClr val="tx1"/>
                </a:solidFill>
                <a:effectLst/>
                <a:latin typeface="+mn-lt"/>
                <a:ea typeface="+mn-ea"/>
                <a:cs typeface="+mn-cs"/>
              </a:rPr>
              <a:t>assist parents and family members of students with disability to keep on the inclusive path as their child enters the high school years. </a:t>
            </a:r>
            <a:r>
              <a:rPr lang="en-US" sz="1200" kern="1200" baseline="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Today we will share tips on </a:t>
            </a:r>
            <a:r>
              <a:rPr lang="en-US" sz="1200" kern="1200">
                <a:solidFill>
                  <a:schemeClr val="tx1"/>
                </a:solidFill>
                <a:effectLst/>
                <a:latin typeface="+mn-lt"/>
                <a:ea typeface="+mn-ea"/>
                <a:cs typeface="+mn-cs"/>
              </a:rPr>
              <a:t>selecting a high school for your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child, how best to approach prospective schools and how to communicate your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intention for your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child to be included.  We will  ask you to share</a:t>
            </a:r>
            <a:r>
              <a:rPr lang="en-US" sz="1200" kern="1200" baseline="0">
                <a:solidFill>
                  <a:schemeClr val="tx1"/>
                </a:solidFill>
                <a:effectLst/>
                <a:latin typeface="+mn-lt"/>
                <a:ea typeface="+mn-ea"/>
                <a:cs typeface="+mn-cs"/>
              </a:rPr>
              <a:t> your thoughts and concerns via a ‘chat’ session at the start and in ‘break-out rooms’ and Q&amp;A towards the end.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Please share your questions, thoughts and ideas as we go</a:t>
            </a:r>
            <a:r>
              <a:rPr lang="en-US" sz="1200" kern="1200" baseline="0">
                <a:solidFill>
                  <a:schemeClr val="tx1"/>
                </a:solidFill>
                <a:effectLst/>
                <a:latin typeface="+mn-lt"/>
                <a:ea typeface="+mn-ea"/>
                <a:cs typeface="+mn-cs"/>
              </a:rPr>
              <a:t> along </a:t>
            </a:r>
            <a:r>
              <a:rPr lang="en-US" sz="1200" kern="1200">
                <a:solidFill>
                  <a:schemeClr val="tx1"/>
                </a:solidFill>
                <a:effectLst/>
                <a:latin typeface="+mn-lt"/>
                <a:ea typeface="+mn-ea"/>
                <a:cs typeface="+mn-cs"/>
              </a:rPr>
              <a:t>via the ‘chat’ 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We will keep an eye on the chat box and </a:t>
            </a:r>
            <a:r>
              <a:rPr lang="en-US" sz="1200" kern="1200" baseline="0">
                <a:solidFill>
                  <a:schemeClr val="tx1"/>
                </a:solidFill>
                <a:effectLst/>
                <a:latin typeface="+mn-lt"/>
                <a:ea typeface="+mn-ea"/>
                <a:cs typeface="+mn-cs"/>
              </a:rPr>
              <a:t> do our best </a:t>
            </a:r>
            <a:r>
              <a:rPr lang="en-US" sz="1200" kern="1200">
                <a:solidFill>
                  <a:schemeClr val="tx1"/>
                </a:solidFill>
                <a:effectLst/>
                <a:latin typeface="+mn-lt"/>
                <a:ea typeface="+mn-ea"/>
                <a:cs typeface="+mn-cs"/>
              </a:rPr>
              <a:t>to address these messages as we go.  We invite</a:t>
            </a:r>
            <a:r>
              <a:rPr lang="en-US" sz="1200" kern="1200" baseline="0">
                <a:solidFill>
                  <a:schemeClr val="tx1"/>
                </a:solidFill>
                <a:effectLst/>
                <a:latin typeface="+mn-lt"/>
                <a:ea typeface="+mn-ea"/>
                <a:cs typeface="+mn-cs"/>
              </a:rPr>
              <a:t> you to follow-up with an email or a call a</a:t>
            </a:r>
            <a:r>
              <a:rPr lang="en-US" sz="1200" kern="1200">
                <a:solidFill>
                  <a:schemeClr val="tx1"/>
                </a:solidFill>
                <a:effectLst/>
                <a:latin typeface="+mn-lt"/>
                <a:ea typeface="+mn-ea"/>
                <a:cs typeface="+mn-cs"/>
              </a:rPr>
              <a:t>ny questions we can’t answer today or think may be better addressed in a one-one phone</a:t>
            </a:r>
            <a:r>
              <a:rPr lang="en-US" sz="1200" kern="1200" baseline="0">
                <a:solidFill>
                  <a:schemeClr val="tx1"/>
                </a:solidFill>
                <a:effectLst/>
                <a:latin typeface="+mn-lt"/>
                <a:ea typeface="+mn-ea"/>
                <a:cs typeface="+mn-cs"/>
              </a:rPr>
              <a:t> consultation.  We will provide these contact details later in the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Lindie Brengman and myself are c</a:t>
            </a:r>
            <a:r>
              <a:rPr lang="en-US" sz="1200" kern="1200">
                <a:solidFill>
                  <a:schemeClr val="tx1"/>
                </a:solidFill>
                <a:effectLst/>
                <a:latin typeface="+mn-lt"/>
                <a:ea typeface="+mn-ea"/>
                <a:cs typeface="+mn-cs"/>
              </a:rPr>
              <a:t>onsultants with the FFIE team.  We</a:t>
            </a:r>
            <a:r>
              <a:rPr lang="en-US" sz="1200" kern="1200" baseline="0">
                <a:solidFill>
                  <a:schemeClr val="tx1"/>
                </a:solidFill>
                <a:effectLst/>
                <a:latin typeface="+mn-lt"/>
                <a:ea typeface="+mn-ea"/>
                <a:cs typeface="+mn-cs"/>
              </a:rPr>
              <a:t> are b</a:t>
            </a:r>
            <a:r>
              <a:rPr lang="en-US" sz="1200" kern="1200">
                <a:solidFill>
                  <a:schemeClr val="tx1"/>
                </a:solidFill>
                <a:effectLst/>
                <a:latin typeface="+mn-lt"/>
                <a:ea typeface="+mn-ea"/>
                <a:cs typeface="+mn-cs"/>
              </a:rPr>
              <a:t>oth parents of children with disability.  Both of us have daughters with disability at regular high schools, both</a:t>
            </a:r>
            <a:r>
              <a:rPr lang="en-US" sz="1200" kern="1200" baseline="0">
                <a:solidFill>
                  <a:schemeClr val="tx1"/>
                </a:solidFill>
                <a:effectLst/>
                <a:latin typeface="+mn-lt"/>
                <a:ea typeface="+mn-ea"/>
                <a:cs typeface="+mn-cs"/>
              </a:rPr>
              <a:t> girls are</a:t>
            </a:r>
            <a:r>
              <a:rPr lang="en-US" sz="1200" kern="1200">
                <a:solidFill>
                  <a:schemeClr val="tx1"/>
                </a:solidFill>
                <a:effectLst/>
                <a:latin typeface="+mn-lt"/>
                <a:ea typeface="+mn-ea"/>
                <a:cs typeface="+mn-cs"/>
              </a:rPr>
              <a:t> currently in Year 10.  So,</a:t>
            </a:r>
            <a:r>
              <a:rPr lang="en-US" sz="1200" kern="1200" baseline="0">
                <a:solidFill>
                  <a:schemeClr val="tx1"/>
                </a:solidFill>
                <a:effectLst/>
                <a:latin typeface="+mn-lt"/>
                <a:ea typeface="+mn-ea"/>
                <a:cs typeface="+mn-cs"/>
              </a:rPr>
              <a:t> we </a:t>
            </a:r>
            <a:r>
              <a:rPr lang="en-US" sz="1200" kern="1200">
                <a:solidFill>
                  <a:schemeClr val="tx1"/>
                </a:solidFill>
                <a:effectLst/>
                <a:latin typeface="+mn-lt"/>
                <a:ea typeface="+mn-ea"/>
                <a:cs typeface="+mn-cs"/>
              </a:rPr>
              <a:t>know</a:t>
            </a:r>
            <a:r>
              <a:rPr lang="en-US" sz="1200" kern="1200" baseline="0">
                <a:solidFill>
                  <a:schemeClr val="tx1"/>
                </a:solidFill>
                <a:effectLst/>
                <a:latin typeface="+mn-lt"/>
                <a:ea typeface="+mn-ea"/>
                <a:cs typeface="+mn-cs"/>
              </a:rPr>
              <a:t> high school quite well now.  </a:t>
            </a:r>
            <a:r>
              <a:rPr lang="en-US" sz="1200" kern="1200">
                <a:solidFill>
                  <a:schemeClr val="tx1"/>
                </a:solidFill>
                <a:effectLst/>
                <a:latin typeface="+mn-lt"/>
                <a:ea typeface="+mn-ea"/>
                <a:cs typeface="+mn-cs"/>
              </a:rPr>
              <a:t>I also have a son, Will who is 12 years of age.  He is</a:t>
            </a:r>
            <a:r>
              <a:rPr lang="en-US" sz="1200" kern="1200" baseline="0">
                <a:solidFill>
                  <a:schemeClr val="tx1"/>
                </a:solidFill>
                <a:effectLst/>
                <a:latin typeface="+mn-lt"/>
                <a:ea typeface="+mn-ea"/>
                <a:cs typeface="+mn-cs"/>
              </a:rPr>
              <a:t> A</a:t>
            </a:r>
            <a:r>
              <a:rPr lang="en-US" sz="1200" kern="1200">
                <a:solidFill>
                  <a:schemeClr val="tx1"/>
                </a:solidFill>
                <a:effectLst/>
                <a:latin typeface="+mn-lt"/>
                <a:ea typeface="+mn-ea"/>
                <a:cs typeface="+mn-cs"/>
              </a:rPr>
              <a:t>utistic and has complex communication issues.  Will is</a:t>
            </a:r>
            <a:r>
              <a:rPr lang="en-US" sz="1200" kern="1200" baseline="0">
                <a:solidFill>
                  <a:schemeClr val="tx1"/>
                </a:solidFill>
                <a:effectLst/>
                <a:latin typeface="+mn-lt"/>
                <a:ea typeface="+mn-ea"/>
                <a:cs typeface="+mn-cs"/>
              </a:rPr>
              <a:t> to </a:t>
            </a:r>
            <a:r>
              <a:rPr lang="en-US" sz="1200" kern="1200">
                <a:solidFill>
                  <a:schemeClr val="tx1"/>
                </a:solidFill>
                <a:effectLst/>
                <a:latin typeface="+mn-lt"/>
                <a:ea typeface="+mn-ea"/>
                <a:cs typeface="+mn-cs"/>
              </a:rPr>
              <a:t>transition to Year 7 in 2021. </a:t>
            </a: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5828B32B-C36F-47EE-BEB3-613FCCDC0EFE}" type="slidenum">
              <a:rPr lang="en-AU" smtClean="0"/>
              <a:t>1</a:t>
            </a:fld>
            <a:endParaRPr lang="en-AU"/>
          </a:p>
        </p:txBody>
      </p:sp>
    </p:spTree>
    <p:extLst>
      <p:ext uri="{BB962C8B-B14F-4D97-AF65-F5344CB8AC3E}">
        <p14:creationId xmlns:p14="http://schemas.microsoft.com/office/powerpoint/2010/main" val="188232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Lindie and I are aware that</a:t>
            </a:r>
            <a:r>
              <a:rPr lang="en-US" baseline="0"/>
              <a:t> some joining us today may not have connected with CRU before.  CRU or The Community Resource Unit has been around for over 30 years.  CRU strives to inspire and encourage individuals and </a:t>
            </a:r>
            <a:r>
              <a:rPr lang="en-US" baseline="0" err="1"/>
              <a:t>organisations</a:t>
            </a:r>
            <a:r>
              <a:rPr lang="en-US" baseline="0"/>
              <a:t> to pursue better lives for people with disability.</a:t>
            </a:r>
            <a:endParaRPr lang="en-AU"/>
          </a:p>
        </p:txBody>
      </p:sp>
      <p:sp>
        <p:nvSpPr>
          <p:cNvPr id="4" name="Slide Number Placeholder 3"/>
          <p:cNvSpPr>
            <a:spLocks noGrp="1"/>
          </p:cNvSpPr>
          <p:nvPr>
            <p:ph type="sldNum" sz="quarter" idx="5"/>
          </p:nvPr>
        </p:nvSpPr>
        <p:spPr/>
        <p:txBody>
          <a:bodyPr/>
          <a:lstStyle/>
          <a:p>
            <a:fld id="{5828B32B-C36F-47EE-BEB3-613FCCDC0EFE}" type="slidenum">
              <a:rPr lang="en-AU" smtClean="0"/>
              <a:t>2</a:t>
            </a:fld>
            <a:endParaRPr lang="en-AU"/>
          </a:p>
        </p:txBody>
      </p:sp>
    </p:spTree>
    <p:extLst>
      <p:ext uri="{BB962C8B-B14F-4D97-AF65-F5344CB8AC3E}">
        <p14:creationId xmlns:p14="http://schemas.microsoft.com/office/powerpoint/2010/main" val="309520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CRU</a:t>
            </a:r>
            <a:r>
              <a:rPr lang="en-AU" sz="1200" kern="1200" baseline="0">
                <a:solidFill>
                  <a:schemeClr val="tx1"/>
                </a:solidFill>
                <a:effectLst/>
                <a:latin typeface="+mn-lt"/>
                <a:ea typeface="+mn-ea"/>
                <a:cs typeface="+mn-cs"/>
              </a:rPr>
              <a:t> now has many, many helpful resources available for free! I Choose Inclusion, </a:t>
            </a:r>
            <a:r>
              <a:rPr lang="en-AU" sz="1200" kern="1200">
                <a:solidFill>
                  <a:schemeClr val="tx1"/>
                </a:solidFill>
                <a:effectLst/>
                <a:latin typeface="+mn-lt"/>
                <a:ea typeface="+mn-ea"/>
                <a:cs typeface="+mn-cs"/>
              </a:rPr>
              <a:t>More than academics &amp; Building Belonging in particular!</a:t>
            </a:r>
          </a:p>
          <a:p>
            <a:pPr marL="171450" indent="-171450">
              <a:buFont typeface="Arial" panose="020B0604020202020204" pitchFamily="34" charset="0"/>
              <a:buChar char="•"/>
            </a:pPr>
            <a:endParaRPr lang="en-AU" sz="1200" kern="1200" baseline="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a:solidFill>
                  <a:schemeClr val="tx1"/>
                </a:solidFill>
                <a:effectLst/>
                <a:latin typeface="+mn-lt"/>
                <a:ea typeface="+mn-ea"/>
                <a:cs typeface="+mn-cs"/>
              </a:rPr>
              <a:t>Keep an eye out for our follow-up email we will include links to resources etc… that we mentioned today in our email.</a:t>
            </a:r>
          </a:p>
          <a:p>
            <a:pPr marL="0" indent="0">
              <a:buFont typeface="Arial" panose="020B0604020202020204" pitchFamily="34" charset="0"/>
              <a:buNone/>
            </a:pPr>
            <a:endParaRPr lang="en-AU" sz="1200" kern="1200" baseline="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a:p>
            <a:pPr marL="171450" indent="-171450">
              <a:buFont typeface="Arial" panose="020B0604020202020204" pitchFamily="34" charset="0"/>
              <a:buChar char="•"/>
            </a:pPr>
            <a:r>
              <a:rPr lang="en-AU" sz="1200" kern="1200">
                <a:solidFill>
                  <a:schemeClr val="tx1"/>
                </a:solidFill>
                <a:effectLst/>
                <a:latin typeface="+mn-lt"/>
                <a:ea typeface="+mn-ea"/>
                <a:cs typeface="+mn-cs"/>
              </a:rPr>
              <a:t>Don’t forget individual consultation service and to keep an eye out for other</a:t>
            </a:r>
            <a:r>
              <a:rPr lang="en-AU" sz="1200" kern="1200" baseline="0">
                <a:solidFill>
                  <a:schemeClr val="tx1"/>
                </a:solidFill>
                <a:effectLst/>
                <a:latin typeface="+mn-lt"/>
                <a:ea typeface="+mn-ea"/>
                <a:cs typeface="+mn-cs"/>
              </a:rPr>
              <a:t> </a:t>
            </a:r>
            <a:r>
              <a:rPr lang="en-AU" sz="1200" kern="1200">
                <a:solidFill>
                  <a:schemeClr val="tx1"/>
                </a:solidFill>
                <a:effectLst/>
                <a:latin typeface="+mn-lt"/>
                <a:ea typeface="+mn-ea"/>
                <a:cs typeface="+mn-cs"/>
              </a:rPr>
              <a:t>upcoming CRU</a:t>
            </a:r>
            <a:r>
              <a:rPr lang="en-AU" sz="1200" kern="1200" baseline="0">
                <a:solidFill>
                  <a:schemeClr val="tx1"/>
                </a:solidFill>
                <a:effectLst/>
                <a:latin typeface="+mn-lt"/>
                <a:ea typeface="+mn-ea"/>
                <a:cs typeface="+mn-cs"/>
              </a:rPr>
              <a:t> and FFIE </a:t>
            </a:r>
            <a:r>
              <a:rPr lang="en-AU" sz="1200" kern="1200">
                <a:solidFill>
                  <a:schemeClr val="tx1"/>
                </a:solidFill>
                <a:effectLst/>
                <a:latin typeface="+mn-lt"/>
                <a:ea typeface="+mn-ea"/>
                <a:cs typeface="+mn-cs"/>
              </a:rPr>
              <a:t>events.  </a:t>
            </a:r>
          </a:p>
          <a:p>
            <a:endParaRPr lang="en-AU"/>
          </a:p>
        </p:txBody>
      </p:sp>
      <p:sp>
        <p:nvSpPr>
          <p:cNvPr id="4" name="Slide Number Placeholder 3"/>
          <p:cNvSpPr>
            <a:spLocks noGrp="1"/>
          </p:cNvSpPr>
          <p:nvPr>
            <p:ph type="sldNum" sz="quarter" idx="5"/>
          </p:nvPr>
        </p:nvSpPr>
        <p:spPr/>
        <p:txBody>
          <a:bodyPr/>
          <a:lstStyle/>
          <a:p>
            <a:fld id="{5828B32B-C36F-47EE-BEB3-613FCCDC0EFE}" type="slidenum">
              <a:rPr lang="en-AU" smtClean="0"/>
              <a:t>24</a:t>
            </a:fld>
            <a:endParaRPr lang="en-AU"/>
          </a:p>
        </p:txBody>
      </p:sp>
    </p:spTree>
    <p:extLst>
      <p:ext uri="{BB962C8B-B14F-4D97-AF65-F5344CB8AC3E}">
        <p14:creationId xmlns:p14="http://schemas.microsoft.com/office/powerpoint/2010/main" val="231835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a:t>
            </a:r>
            <a:r>
              <a:rPr lang="en-US" baseline="0"/>
              <a:t> you for joining us today an</a:t>
            </a:r>
            <a:endParaRPr lang="en-AU"/>
          </a:p>
        </p:txBody>
      </p:sp>
      <p:sp>
        <p:nvSpPr>
          <p:cNvPr id="4" name="Slide Number Placeholder 3"/>
          <p:cNvSpPr>
            <a:spLocks noGrp="1"/>
          </p:cNvSpPr>
          <p:nvPr>
            <p:ph type="sldNum" sz="quarter" idx="5"/>
          </p:nvPr>
        </p:nvSpPr>
        <p:spPr/>
        <p:txBody>
          <a:bodyPr/>
          <a:lstStyle/>
          <a:p>
            <a:fld id="{5828B32B-C36F-47EE-BEB3-613FCCDC0EFE}" type="slidenum">
              <a:rPr lang="en-AU" smtClean="0"/>
              <a:t>25</a:t>
            </a:fld>
            <a:endParaRPr lang="en-AU"/>
          </a:p>
        </p:txBody>
      </p:sp>
    </p:spTree>
    <p:extLst>
      <p:ext uri="{BB962C8B-B14F-4D97-AF65-F5344CB8AC3E}">
        <p14:creationId xmlns:p14="http://schemas.microsoft.com/office/powerpoint/2010/main" val="161038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9447340-E472-4747-8D14-0B038EC8E63D}" type="datetimeFigureOut">
              <a:rPr lang="en-AU" smtClean="0"/>
              <a:t>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108485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447340-E472-4747-8D14-0B038EC8E63D}" type="datetimeFigureOut">
              <a:rPr lang="en-AU" smtClean="0"/>
              <a:t>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89572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447340-E472-4747-8D14-0B038EC8E63D}" type="datetimeFigureOut">
              <a:rPr lang="en-AU" smtClean="0"/>
              <a:t>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407745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447340-E472-4747-8D14-0B038EC8E63D}" type="datetimeFigureOut">
              <a:rPr lang="en-AU" smtClean="0"/>
              <a:t>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9820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47340-E472-4747-8D14-0B038EC8E63D}" type="datetimeFigureOut">
              <a:rPr lang="en-AU" smtClean="0"/>
              <a:t>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359560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9447340-E472-4747-8D14-0B038EC8E63D}" type="datetimeFigureOut">
              <a:rPr lang="en-AU" smtClean="0"/>
              <a:t>7/04/2021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15608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9447340-E472-4747-8D14-0B038EC8E63D}" type="datetimeFigureOut">
              <a:rPr lang="en-AU" smtClean="0"/>
              <a:t>7/04/2021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257202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9447340-E472-4747-8D14-0B038EC8E63D}" type="datetimeFigureOut">
              <a:rPr lang="en-AU" smtClean="0"/>
              <a:t>7/04/2021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331802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7340-E472-4747-8D14-0B038EC8E63D}" type="datetimeFigureOut">
              <a:rPr lang="en-AU" smtClean="0"/>
              <a:t>7/04/2021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306059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47340-E472-4747-8D14-0B038EC8E63D}" type="datetimeFigureOut">
              <a:rPr lang="en-AU" smtClean="0"/>
              <a:t>7/04/2021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196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47340-E472-4747-8D14-0B038EC8E63D}" type="datetimeFigureOut">
              <a:rPr lang="en-AU" smtClean="0"/>
              <a:t>7/04/2021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46C6E3-0433-4785-ABD5-AA2E89D32D99}" type="slidenum">
              <a:rPr lang="en-AU" smtClean="0"/>
              <a:t>‹#›</a:t>
            </a:fld>
            <a:endParaRPr lang="en-AU"/>
          </a:p>
        </p:txBody>
      </p:sp>
    </p:spTree>
    <p:extLst>
      <p:ext uri="{BB962C8B-B14F-4D97-AF65-F5344CB8AC3E}">
        <p14:creationId xmlns:p14="http://schemas.microsoft.com/office/powerpoint/2010/main" val="194549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47340-E472-4747-8D14-0B038EC8E63D}" type="datetimeFigureOut">
              <a:rPr lang="en-AU" smtClean="0"/>
              <a:t>7/04/2021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6C6E3-0433-4785-ABD5-AA2E89D32D99}" type="slidenum">
              <a:rPr lang="en-AU" smtClean="0"/>
              <a:t>‹#›</a:t>
            </a:fld>
            <a:endParaRPr lang="en-AU"/>
          </a:p>
        </p:txBody>
      </p:sp>
    </p:spTree>
    <p:extLst>
      <p:ext uri="{BB962C8B-B14F-4D97-AF65-F5344CB8AC3E}">
        <p14:creationId xmlns:p14="http://schemas.microsoft.com/office/powerpoint/2010/main" val="2808340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qed.qld.gov.au/contact/customer-compliments-complai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hrc.qld.gov.au/your-rights/human-rights-law/right-to-education" TargetMode="External"/><Relationship Id="rId2" Type="http://schemas.openxmlformats.org/officeDocument/2006/relationships/hyperlink" Target="https://law.uq.edu.au/research/human-rights/case-notes" TargetMode="External"/><Relationship Id="rId1" Type="http://schemas.openxmlformats.org/officeDocument/2006/relationships/slideLayout" Target="../slideLayouts/slideLayout2.xml"/><Relationship Id="rId4" Type="http://schemas.openxmlformats.org/officeDocument/2006/relationships/hyperlink" Target="https://www.qhrc.qld.gov.au/your-rights/discrimination-law/discrimination-in-educatio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caxton.org.au/unlocking-the-human-rights-act-2019-for-your-clients-the-right-to-educ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u.org.au/"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egoodlife.cru.org.au/wp-content/uploads/2015/05/logo-2502.png">
            <a:extLst>
              <a:ext uri="{FF2B5EF4-FFF2-40B4-BE49-F238E27FC236}">
                <a16:creationId xmlns:a16="http://schemas.microsoft.com/office/drawing/2014/main" id="{B543892B-30A2-41C5-9C29-221B1641A4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4293" y="230780"/>
            <a:ext cx="1938248" cy="11225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D3126E6-581A-4C83-BA70-B9B64A4CAEF2}"/>
              </a:ext>
            </a:extLst>
          </p:cNvPr>
          <p:cNvSpPr/>
          <p:nvPr/>
        </p:nvSpPr>
        <p:spPr>
          <a:xfrm>
            <a:off x="0" y="2701928"/>
            <a:ext cx="12200389" cy="790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0B560C-A475-4EE2-820D-930ADDFDD55E}"/>
              </a:ext>
            </a:extLst>
          </p:cNvPr>
          <p:cNvSpPr/>
          <p:nvPr/>
        </p:nvSpPr>
        <p:spPr>
          <a:xfrm>
            <a:off x="282429" y="447286"/>
            <a:ext cx="11635530" cy="1877437"/>
          </a:xfrm>
          <a:prstGeom prst="rect">
            <a:avLst/>
          </a:prstGeom>
        </p:spPr>
        <p:txBody>
          <a:bodyPr wrap="square">
            <a:spAutoFit/>
          </a:bodyPr>
          <a:lstStyle/>
          <a:p>
            <a:r>
              <a:rPr lang="en-US" sz="3200" b="1">
                <a:solidFill>
                  <a:schemeClr val="tx1">
                    <a:lumMod val="65000"/>
                    <a:lumOff val="35000"/>
                  </a:schemeClr>
                </a:solidFill>
                <a:latin typeface="+mj-lt"/>
              </a:rPr>
              <a:t>Using the Human Rights Act to </a:t>
            </a:r>
          </a:p>
          <a:p>
            <a:r>
              <a:rPr lang="en-US" sz="3200" b="1">
                <a:solidFill>
                  <a:schemeClr val="tx1">
                    <a:lumMod val="65000"/>
                    <a:lumOff val="35000"/>
                  </a:schemeClr>
                </a:solidFill>
                <a:latin typeface="+mj-lt"/>
              </a:rPr>
              <a:t>Protect the Rights of Students with Disabilities in QLD</a:t>
            </a:r>
          </a:p>
          <a:p>
            <a:r>
              <a:rPr lang="en-US" sz="2400">
                <a:solidFill>
                  <a:schemeClr val="tx1">
                    <a:lumMod val="65000"/>
                    <a:lumOff val="35000"/>
                  </a:schemeClr>
                </a:solidFill>
                <a:latin typeface="+mj-lt"/>
              </a:rPr>
              <a:t>Online workshop for parents</a:t>
            </a:r>
          </a:p>
          <a:p>
            <a:r>
              <a:rPr lang="en-US" sz="2800" b="1">
                <a:solidFill>
                  <a:srgbClr val="1599B6"/>
                </a:solidFill>
                <a:latin typeface="+mj-lt"/>
              </a:rPr>
              <a:t>Presented by ~ Emma Phillips &amp; Nikki Parker (QAI)</a:t>
            </a:r>
            <a:endParaRPr lang="en-AU" sz="2800" b="1">
              <a:solidFill>
                <a:srgbClr val="1599B6"/>
              </a:solidFill>
              <a:latin typeface="+mj-lt"/>
            </a:endParaRPr>
          </a:p>
        </p:txBody>
      </p:sp>
      <p:sp>
        <p:nvSpPr>
          <p:cNvPr id="14" name="Flowchart: Data 13"/>
          <p:cNvSpPr/>
          <p:nvPr/>
        </p:nvSpPr>
        <p:spPr>
          <a:xfrm>
            <a:off x="977688" y="3492665"/>
            <a:ext cx="5122506" cy="3365335"/>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6100194" y="2944390"/>
            <a:ext cx="3482799" cy="384829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2433280" y="2944391"/>
            <a:ext cx="3506284" cy="384829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518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B9431-A4EB-42B3-B05D-58F8B582BC08}"/>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A0677546-482B-49F2-ADA4-C05331E6F668}"/>
              </a:ext>
            </a:extLst>
          </p:cNvPr>
          <p:cNvSpPr>
            <a:spLocks noGrp="1"/>
          </p:cNvSpPr>
          <p:nvPr>
            <p:ph type="title"/>
          </p:nvPr>
        </p:nvSpPr>
        <p:spPr>
          <a:xfrm>
            <a:off x="838200" y="180567"/>
            <a:ext cx="10515600" cy="1325563"/>
          </a:xfrm>
        </p:spPr>
        <p:txBody>
          <a:bodyPr/>
          <a:lstStyle/>
          <a:p>
            <a:r>
              <a:rPr lang="en-AU"/>
              <a:t>The origins of the right to education in international &amp; domestic law</a:t>
            </a:r>
          </a:p>
        </p:txBody>
      </p:sp>
      <p:sp>
        <p:nvSpPr>
          <p:cNvPr id="3" name="Content Placeholder 2">
            <a:extLst>
              <a:ext uri="{FF2B5EF4-FFF2-40B4-BE49-F238E27FC236}">
                <a16:creationId xmlns:a16="http://schemas.microsoft.com/office/drawing/2014/main" id="{F11630F0-68A3-47A2-9AFA-851D17018D40}"/>
              </a:ext>
            </a:extLst>
          </p:cNvPr>
          <p:cNvSpPr>
            <a:spLocks noGrp="1"/>
          </p:cNvSpPr>
          <p:nvPr>
            <p:ph idx="1"/>
          </p:nvPr>
        </p:nvSpPr>
        <p:spPr>
          <a:xfrm>
            <a:off x="326472" y="1658937"/>
            <a:ext cx="5948493" cy="4351338"/>
          </a:xfrm>
        </p:spPr>
        <p:txBody>
          <a:bodyPr>
            <a:normAutofit/>
          </a:bodyPr>
          <a:lstStyle/>
          <a:p>
            <a:r>
              <a:rPr lang="en-AU" sz="1800"/>
              <a:t>Article 13 of the International Covenant on Economic, Social and Cultural Rights (ICESCR)​</a:t>
            </a:r>
          </a:p>
          <a:p>
            <a:r>
              <a:rPr lang="en-AU" sz="1800"/>
              <a:t>Article 28 of the Convention on the Rights of the Child (CRC)​</a:t>
            </a:r>
          </a:p>
          <a:p>
            <a:r>
              <a:rPr lang="en-AU" sz="1800"/>
              <a:t>Article 24 of the Convention on the Rights of Persons with Disabilities (CRPD)​</a:t>
            </a:r>
          </a:p>
          <a:p>
            <a:r>
              <a:rPr lang="en-AU" sz="1800"/>
              <a:t>World Declaration on Education for All​</a:t>
            </a:r>
          </a:p>
          <a:p>
            <a:r>
              <a:rPr lang="en-AU" sz="1800"/>
              <a:t>UN Standard Rules on Equalization of Opportunities for Persons with Disabilities​</a:t>
            </a:r>
          </a:p>
          <a:p>
            <a:r>
              <a:rPr lang="en-AU" sz="1800"/>
              <a:t>Salamanca Declaration and Framework for Action​</a:t>
            </a:r>
          </a:p>
        </p:txBody>
      </p:sp>
      <p:sp>
        <p:nvSpPr>
          <p:cNvPr id="6" name="TextBox 5">
            <a:extLst>
              <a:ext uri="{FF2B5EF4-FFF2-40B4-BE49-F238E27FC236}">
                <a16:creationId xmlns:a16="http://schemas.microsoft.com/office/drawing/2014/main" id="{B72CE4DB-AA17-4D42-84EA-66C1A7CBABC4}"/>
              </a:ext>
            </a:extLst>
          </p:cNvPr>
          <p:cNvSpPr txBox="1"/>
          <p:nvPr/>
        </p:nvSpPr>
        <p:spPr>
          <a:xfrm>
            <a:off x="7038363" y="1374591"/>
            <a:ext cx="4605556"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a:t>Council of Australian Government’s National Disability Strategy (2011)​</a:t>
            </a:r>
          </a:p>
          <a:p>
            <a:pPr marL="285750" indent="-285750">
              <a:lnSpc>
                <a:spcPct val="150000"/>
              </a:lnSpc>
              <a:buFont typeface="Arial" panose="020B0604020202020204" pitchFamily="34" charset="0"/>
              <a:buChar char="•"/>
            </a:pPr>
            <a:r>
              <a:rPr lang="en-AU"/>
              <a:t>Australian Curriculum​</a:t>
            </a:r>
          </a:p>
          <a:p>
            <a:pPr marL="285750" indent="-285750">
              <a:lnSpc>
                <a:spcPct val="150000"/>
              </a:lnSpc>
              <a:buFont typeface="Arial" panose="020B0604020202020204" pitchFamily="34" charset="0"/>
              <a:buChar char="•"/>
            </a:pPr>
            <a:r>
              <a:rPr lang="en-AU"/>
              <a:t>Australian Professional Standards for Teachers​</a:t>
            </a:r>
          </a:p>
          <a:p>
            <a:pPr marL="285750" indent="-285750">
              <a:lnSpc>
                <a:spcPct val="150000"/>
              </a:lnSpc>
              <a:buFont typeface="Arial" panose="020B0604020202020204" pitchFamily="34" charset="0"/>
              <a:buChar char="•"/>
            </a:pPr>
            <a:r>
              <a:rPr lang="en-AU"/>
              <a:t>National Quality Framework​</a:t>
            </a:r>
          </a:p>
          <a:p>
            <a:pPr marL="285750" indent="-285750">
              <a:lnSpc>
                <a:spcPct val="150000"/>
              </a:lnSpc>
              <a:buFont typeface="Arial" panose="020B0604020202020204" pitchFamily="34" charset="0"/>
              <a:buChar char="•"/>
            </a:pPr>
            <a:r>
              <a:rPr lang="en-AU"/>
              <a:t>Early Years Learning Framework for Australia​</a:t>
            </a:r>
          </a:p>
          <a:p>
            <a:pPr marL="285750" indent="-285750">
              <a:lnSpc>
                <a:spcPct val="150000"/>
              </a:lnSpc>
              <a:buFont typeface="Arial" panose="020B0604020202020204" pitchFamily="34" charset="0"/>
              <a:buChar char="•"/>
            </a:pPr>
            <a:r>
              <a:rPr lang="en-AU"/>
              <a:t>Queensland Department of Education Inclusive Education Policy 2020</a:t>
            </a:r>
          </a:p>
          <a:p>
            <a:endParaRPr lang="en-AU"/>
          </a:p>
        </p:txBody>
      </p:sp>
    </p:spTree>
    <p:extLst>
      <p:ext uri="{BB962C8B-B14F-4D97-AF65-F5344CB8AC3E}">
        <p14:creationId xmlns:p14="http://schemas.microsoft.com/office/powerpoint/2010/main" val="146514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89B932-2988-4EBA-8754-0FADA2162C6B}"/>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13C472FC-5372-4F2D-8A46-44A27D95D0A7}"/>
              </a:ext>
            </a:extLst>
          </p:cNvPr>
          <p:cNvSpPr>
            <a:spLocks noGrp="1"/>
          </p:cNvSpPr>
          <p:nvPr>
            <p:ph type="title"/>
          </p:nvPr>
        </p:nvSpPr>
        <p:spPr/>
        <p:txBody>
          <a:bodyPr/>
          <a:lstStyle/>
          <a:p>
            <a:r>
              <a:rPr lang="en-AU"/>
              <a:t>Obligations of public entities</a:t>
            </a:r>
          </a:p>
        </p:txBody>
      </p:sp>
      <p:sp>
        <p:nvSpPr>
          <p:cNvPr id="3" name="Content Placeholder 2">
            <a:extLst>
              <a:ext uri="{FF2B5EF4-FFF2-40B4-BE49-F238E27FC236}">
                <a16:creationId xmlns:a16="http://schemas.microsoft.com/office/drawing/2014/main" id="{2ACF0BB1-D620-46EF-BC15-B7CA87CB19EA}"/>
              </a:ext>
            </a:extLst>
          </p:cNvPr>
          <p:cNvSpPr>
            <a:spLocks noGrp="1"/>
          </p:cNvSpPr>
          <p:nvPr>
            <p:ph idx="1"/>
          </p:nvPr>
        </p:nvSpPr>
        <p:spPr/>
        <p:txBody>
          <a:bodyPr>
            <a:normAutofit/>
          </a:bodyPr>
          <a:lstStyle/>
          <a:p>
            <a:r>
              <a:rPr lang="en-AU" sz="2000"/>
              <a:t>To make decisions compatible with human rights​</a:t>
            </a:r>
          </a:p>
          <a:p>
            <a:r>
              <a:rPr lang="en-AU" sz="2000"/>
              <a:t>To give proper consideration to relevant human rights in making decisions, which includes:​</a:t>
            </a:r>
          </a:p>
          <a:p>
            <a:pPr lvl="1"/>
            <a:r>
              <a:rPr lang="en-AU" sz="1600"/>
              <a:t>Identifying the human rights that may be affected by the decision; and​</a:t>
            </a:r>
          </a:p>
          <a:p>
            <a:pPr lvl="1"/>
            <a:r>
              <a:rPr lang="en-AU" sz="1600"/>
              <a:t>Considering whether the decision would be compatible with human rights.​</a:t>
            </a:r>
          </a:p>
          <a:p>
            <a:endParaRPr lang="en-AU" sz="2000"/>
          </a:p>
          <a:p>
            <a:r>
              <a:rPr lang="en-AU" sz="2000" i="1"/>
              <a:t>Certain Children v Minister for Families and Children &amp; </a:t>
            </a:r>
            <a:r>
              <a:rPr lang="en-AU" sz="2000" i="1" err="1"/>
              <a:t>Ors</a:t>
            </a:r>
            <a:r>
              <a:rPr lang="en-AU" sz="2000" i="1"/>
              <a:t> [2016] VSC 796​</a:t>
            </a:r>
          </a:p>
          <a:p>
            <a:r>
              <a:rPr lang="en-AU" sz="2000" i="1"/>
              <a:t>Minister for Families and Children v Certain Children [2016] VSCA 343​</a:t>
            </a:r>
          </a:p>
          <a:p>
            <a:r>
              <a:rPr lang="en-AU" sz="2000" i="1"/>
              <a:t>Certain Children v Minister for Families and Children (No 2) [2017] VSC 251</a:t>
            </a:r>
          </a:p>
        </p:txBody>
      </p:sp>
    </p:spTree>
    <p:extLst>
      <p:ext uri="{BB962C8B-B14F-4D97-AF65-F5344CB8AC3E}">
        <p14:creationId xmlns:p14="http://schemas.microsoft.com/office/powerpoint/2010/main" val="425863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C7D19C-9DC0-4077-964B-9227967DE222}"/>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87A1B290-3724-4FE6-AC15-9E82496973A3}"/>
              </a:ext>
            </a:extLst>
          </p:cNvPr>
          <p:cNvSpPr>
            <a:spLocks noGrp="1"/>
          </p:cNvSpPr>
          <p:nvPr>
            <p:ph type="title"/>
          </p:nvPr>
        </p:nvSpPr>
        <p:spPr>
          <a:xfrm>
            <a:off x="838200" y="72223"/>
            <a:ext cx="10515600" cy="1325563"/>
          </a:xfrm>
        </p:spPr>
        <p:txBody>
          <a:bodyPr/>
          <a:lstStyle/>
          <a:p>
            <a:r>
              <a:rPr lang="en-AU"/>
              <a:t>Limits to human rights</a:t>
            </a:r>
          </a:p>
        </p:txBody>
      </p:sp>
      <p:sp>
        <p:nvSpPr>
          <p:cNvPr id="3" name="Content Placeholder 2">
            <a:extLst>
              <a:ext uri="{FF2B5EF4-FFF2-40B4-BE49-F238E27FC236}">
                <a16:creationId xmlns:a16="http://schemas.microsoft.com/office/drawing/2014/main" id="{0E5A77AC-7ABA-4EEC-A5DC-4F60A6506002}"/>
              </a:ext>
            </a:extLst>
          </p:cNvPr>
          <p:cNvSpPr>
            <a:spLocks noGrp="1"/>
          </p:cNvSpPr>
          <p:nvPr>
            <p:ph idx="1"/>
          </p:nvPr>
        </p:nvSpPr>
        <p:spPr>
          <a:xfrm>
            <a:off x="838200" y="1470440"/>
            <a:ext cx="10515600" cy="4351338"/>
          </a:xfrm>
        </p:spPr>
        <p:txBody>
          <a:bodyPr>
            <a:normAutofit/>
          </a:bodyPr>
          <a:lstStyle/>
          <a:p>
            <a:r>
              <a:rPr lang="en-AU" sz="1800"/>
              <a:t>The HRA allows for reasonable limits to be placed on human rights, which may be justified in a “free and democratic society based on human dignity, equality and freedom”.​</a:t>
            </a:r>
          </a:p>
          <a:p>
            <a:r>
              <a:rPr lang="en-AU" sz="1800"/>
              <a:t>“Proportionality test” used to determine whether limitation is reasonable and justifiable.  This test considers: ​</a:t>
            </a:r>
          </a:p>
          <a:p>
            <a:pPr lvl="1"/>
            <a:r>
              <a:rPr lang="en-AU" sz="1400"/>
              <a:t>nature of human right;​</a:t>
            </a:r>
          </a:p>
          <a:p>
            <a:pPr lvl="1"/>
            <a:r>
              <a:rPr lang="en-AU" sz="1400"/>
              <a:t>purpose of limitation;​</a:t>
            </a:r>
          </a:p>
          <a:p>
            <a:pPr lvl="1"/>
            <a:r>
              <a:rPr lang="en-AU" sz="1400"/>
              <a:t>relationship between limitation and purpose; ​</a:t>
            </a:r>
          </a:p>
          <a:p>
            <a:pPr lvl="1"/>
            <a:r>
              <a:rPr lang="en-AU" sz="1400"/>
              <a:t>whether there are less restrictive and reasonably available options;​</a:t>
            </a:r>
          </a:p>
          <a:p>
            <a:pPr lvl="1"/>
            <a:r>
              <a:rPr lang="en-AU" sz="1400"/>
              <a:t>importance of purpose of limitation; and​</a:t>
            </a:r>
          </a:p>
          <a:p>
            <a:pPr lvl="1"/>
            <a:r>
              <a:rPr lang="en-AU" sz="1400"/>
              <a:t>importance of safeguarding the human right.​</a:t>
            </a:r>
          </a:p>
          <a:p>
            <a:r>
              <a:rPr lang="en-AU" sz="1800"/>
              <a:t>HRA permits decisions and actions that are not compatible with human rights if the decision maker ‘could not reasonably have acted differently or made a different decision’ because of that other law (s58(2)). </a:t>
            </a:r>
          </a:p>
        </p:txBody>
      </p:sp>
    </p:spTree>
    <p:extLst>
      <p:ext uri="{BB962C8B-B14F-4D97-AF65-F5344CB8AC3E}">
        <p14:creationId xmlns:p14="http://schemas.microsoft.com/office/powerpoint/2010/main" val="174661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CB7693-A188-4D1C-B532-C0CD47C97156}"/>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DE90B2B0-CC31-4EED-9947-18A150D535D5}"/>
              </a:ext>
            </a:extLst>
          </p:cNvPr>
          <p:cNvSpPr>
            <a:spLocks noGrp="1"/>
          </p:cNvSpPr>
          <p:nvPr>
            <p:ph type="title"/>
          </p:nvPr>
        </p:nvSpPr>
        <p:spPr/>
        <p:txBody>
          <a:bodyPr/>
          <a:lstStyle/>
          <a:p>
            <a:r>
              <a:rPr lang="en-AU"/>
              <a:t>Complaints mechanisms</a:t>
            </a:r>
          </a:p>
        </p:txBody>
      </p:sp>
      <p:sp>
        <p:nvSpPr>
          <p:cNvPr id="3" name="Content Placeholder 2">
            <a:extLst>
              <a:ext uri="{FF2B5EF4-FFF2-40B4-BE49-F238E27FC236}">
                <a16:creationId xmlns:a16="http://schemas.microsoft.com/office/drawing/2014/main" id="{8140977B-E692-4B61-B568-526C32120AB9}"/>
              </a:ext>
            </a:extLst>
          </p:cNvPr>
          <p:cNvSpPr>
            <a:spLocks noGrp="1"/>
          </p:cNvSpPr>
          <p:nvPr>
            <p:ph idx="1"/>
          </p:nvPr>
        </p:nvSpPr>
        <p:spPr>
          <a:xfrm>
            <a:off x="838200" y="1582344"/>
            <a:ext cx="10515600" cy="4351338"/>
          </a:xfrm>
        </p:spPr>
        <p:txBody>
          <a:bodyPr vert="horz" lIns="91440" tIns="45720" rIns="91440" bIns="45720" rtlCol="0" anchor="t">
            <a:normAutofit/>
          </a:bodyPr>
          <a:lstStyle/>
          <a:p>
            <a:pPr marL="514350" indent="-514350">
              <a:buFont typeface="+mj-lt"/>
              <a:buAutoNum type="arabicPeriod"/>
            </a:pPr>
            <a:r>
              <a:rPr lang="en-AU" sz="2400"/>
              <a:t>Raise issue directly with public entity​ (not required for discrimination complaints)</a:t>
            </a:r>
          </a:p>
          <a:p>
            <a:pPr marL="514350" indent="-514350">
              <a:buFont typeface="+mj-lt"/>
              <a:buAutoNum type="arabicPeriod"/>
            </a:pPr>
            <a:r>
              <a:rPr lang="en-AU" sz="2400"/>
              <a:t>Lodge a written complaint with QHRC (after 45 days) - 12 month timeframe (discrimination complaints can be lodged with QHRC or AHRC)</a:t>
            </a:r>
            <a:endParaRPr lang="en-AU" sz="2400">
              <a:cs typeface="Calibri"/>
            </a:endParaRPr>
          </a:p>
          <a:p>
            <a:pPr marL="514350" indent="-514350">
              <a:buAutoNum type="arabicPeriod"/>
            </a:pPr>
            <a:r>
              <a:rPr lang="en-AU" sz="2400"/>
              <a:t>Conciliation of complaint if accepted​</a:t>
            </a:r>
            <a:endParaRPr lang="en-AU"/>
          </a:p>
          <a:p>
            <a:pPr marL="0" indent="0">
              <a:buNone/>
            </a:pPr>
            <a:r>
              <a:rPr lang="en-AU" sz="2400">
                <a:cs typeface="Calibri"/>
              </a:rPr>
              <a:t>Additional options</a:t>
            </a:r>
          </a:p>
          <a:p>
            <a:pPr>
              <a:buFont typeface="Wingdings" panose="020B0604020202020204" pitchFamily="34" charset="0"/>
              <a:buChar char="Ø"/>
            </a:pPr>
            <a:r>
              <a:rPr lang="en-AU" sz="2400">
                <a:cs typeface="Calibri"/>
              </a:rPr>
              <a:t> Option for referral of discrimination complaints (and note s 75 HRA)</a:t>
            </a:r>
            <a:endParaRPr lang="en-AU" sz="2400"/>
          </a:p>
          <a:p>
            <a:pPr>
              <a:buFont typeface="Wingdings" panose="020B0604020202020204" pitchFamily="34" charset="0"/>
              <a:buChar char="Ø"/>
            </a:pPr>
            <a:r>
              <a:rPr lang="en-AU" sz="2400"/>
              <a:t>Option to include human rights complaint as part of court action to protect another legal right​</a:t>
            </a:r>
            <a:endParaRPr lang="en-AU" sz="2400">
              <a:cs typeface="Calibri" panose="020F0502020204030204"/>
            </a:endParaRPr>
          </a:p>
          <a:p>
            <a:pPr marL="0" indent="0">
              <a:buNone/>
            </a:pPr>
            <a:endParaRPr lang="en-AU" sz="2400">
              <a:cs typeface="Calibri" panose="020F0502020204030204"/>
            </a:endParaRPr>
          </a:p>
        </p:txBody>
      </p:sp>
    </p:spTree>
    <p:extLst>
      <p:ext uri="{BB962C8B-B14F-4D97-AF65-F5344CB8AC3E}">
        <p14:creationId xmlns:p14="http://schemas.microsoft.com/office/powerpoint/2010/main" val="123860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3AF1-9794-401B-A585-D992F8BBF431}"/>
              </a:ext>
            </a:extLst>
          </p:cNvPr>
          <p:cNvSpPr>
            <a:spLocks noGrp="1"/>
          </p:cNvSpPr>
          <p:nvPr>
            <p:ph type="title"/>
          </p:nvPr>
        </p:nvSpPr>
        <p:spPr/>
        <p:txBody>
          <a:bodyPr/>
          <a:lstStyle/>
          <a:p>
            <a:r>
              <a:rPr lang="en-AU"/>
              <a:t>Costs and risks of taking legal action</a:t>
            </a:r>
          </a:p>
        </p:txBody>
      </p:sp>
      <p:sp>
        <p:nvSpPr>
          <p:cNvPr id="3" name="Content Placeholder 2">
            <a:extLst>
              <a:ext uri="{FF2B5EF4-FFF2-40B4-BE49-F238E27FC236}">
                <a16:creationId xmlns:a16="http://schemas.microsoft.com/office/drawing/2014/main" id="{78DF7B03-5A13-4E0B-911C-4E7D530F2F42}"/>
              </a:ext>
            </a:extLst>
          </p:cNvPr>
          <p:cNvSpPr>
            <a:spLocks noGrp="1"/>
          </p:cNvSpPr>
          <p:nvPr>
            <p:ph idx="1"/>
          </p:nvPr>
        </p:nvSpPr>
        <p:spPr/>
        <p:txBody>
          <a:bodyPr vert="horz" lIns="91440" tIns="45720" rIns="91440" bIns="45720" rtlCol="0" anchor="t">
            <a:normAutofit/>
          </a:bodyPr>
          <a:lstStyle/>
          <a:p>
            <a:r>
              <a:rPr lang="en-AU" sz="2800"/>
              <a:t>No cost to lodge complaint with QHRC – costs </a:t>
            </a:r>
            <a:r>
              <a:rPr lang="en-AU"/>
              <a:t>(financial and other) involved</a:t>
            </a:r>
            <a:r>
              <a:rPr lang="en-AU" sz="2800"/>
              <a:t> in legal advice</a:t>
            </a:r>
          </a:p>
          <a:p>
            <a:r>
              <a:rPr lang="en-AU" sz="2800"/>
              <a:t>Risk that complaint will not be accepted by QHRC</a:t>
            </a:r>
          </a:p>
          <a:p>
            <a:r>
              <a:rPr lang="en-AU" sz="2800"/>
              <a:t>Risk that complaint will not be resolved in conciliation and require further litigation</a:t>
            </a:r>
          </a:p>
          <a:p>
            <a:r>
              <a:rPr lang="en-AU">
                <a:cs typeface="Calibri" panose="020F0502020204030204"/>
              </a:rPr>
              <a:t>Collateral – breakdown of relationship with school </a:t>
            </a:r>
          </a:p>
          <a:p>
            <a:endParaRPr lang="en-AU">
              <a:cs typeface="Calibri" panose="020F0502020204030204"/>
            </a:endParaRPr>
          </a:p>
          <a:p>
            <a:endParaRPr lang="en-AU">
              <a:cs typeface="Calibri" panose="020F0502020204030204"/>
            </a:endParaRPr>
          </a:p>
        </p:txBody>
      </p:sp>
      <p:sp>
        <p:nvSpPr>
          <p:cNvPr id="5" name="TextBox 4">
            <a:extLst>
              <a:ext uri="{FF2B5EF4-FFF2-40B4-BE49-F238E27FC236}">
                <a16:creationId xmlns:a16="http://schemas.microsoft.com/office/drawing/2014/main" id="{DC2A930B-985A-4FD3-BD68-2F4F437F1DDE}"/>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14326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71D40-614C-46B0-87B6-F0C9F19F0DCD}"/>
              </a:ext>
            </a:extLst>
          </p:cNvPr>
          <p:cNvSpPr>
            <a:spLocks noGrp="1"/>
          </p:cNvSpPr>
          <p:nvPr>
            <p:ph type="title"/>
          </p:nvPr>
        </p:nvSpPr>
        <p:spPr>
          <a:xfrm>
            <a:off x="831850" y="1553504"/>
            <a:ext cx="6944744" cy="2852737"/>
          </a:xfrm>
        </p:spPr>
        <p:txBody>
          <a:bodyPr>
            <a:normAutofit fontScale="90000"/>
          </a:bodyPr>
          <a:lstStyle/>
          <a:p>
            <a:r>
              <a:rPr lang="en-AU"/>
              <a:t>Avenues for resolution of issues with a school and options to achieve systemic change</a:t>
            </a:r>
          </a:p>
        </p:txBody>
      </p:sp>
      <p:sp>
        <p:nvSpPr>
          <p:cNvPr id="7" name="Text Placeholder 6">
            <a:extLst>
              <a:ext uri="{FF2B5EF4-FFF2-40B4-BE49-F238E27FC236}">
                <a16:creationId xmlns:a16="http://schemas.microsoft.com/office/drawing/2014/main" id="{E5A1C4E8-3F25-46ED-8231-15254AFA0521}"/>
              </a:ext>
            </a:extLst>
          </p:cNvPr>
          <p:cNvSpPr>
            <a:spLocks noGrp="1"/>
          </p:cNvSpPr>
          <p:nvPr>
            <p:ph type="body" idx="1"/>
          </p:nvPr>
        </p:nvSpPr>
        <p:spPr/>
        <p:txBody>
          <a:bodyPr/>
          <a:lstStyle/>
          <a:p>
            <a:endParaRPr lang="en-AU"/>
          </a:p>
        </p:txBody>
      </p:sp>
      <p:sp>
        <p:nvSpPr>
          <p:cNvPr id="5" name="TextBox 4">
            <a:extLst>
              <a:ext uri="{FF2B5EF4-FFF2-40B4-BE49-F238E27FC236}">
                <a16:creationId xmlns:a16="http://schemas.microsoft.com/office/drawing/2014/main" id="{7672D654-69F3-4284-AEF1-3300D551F930}"/>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9" name="Rectangle 8">
            <a:extLst>
              <a:ext uri="{FF2B5EF4-FFF2-40B4-BE49-F238E27FC236}">
                <a16:creationId xmlns:a16="http://schemas.microsoft.com/office/drawing/2014/main" id="{0C2C6F53-AAB7-483E-99AD-076051B2FF59}"/>
              </a:ext>
            </a:extLst>
          </p:cNvPr>
          <p:cNvSpPr/>
          <p:nvPr/>
        </p:nvSpPr>
        <p:spPr>
          <a:xfrm>
            <a:off x="7853866" y="936101"/>
            <a:ext cx="3506284" cy="38482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038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1C52-D2BE-4748-8883-E86F31A19418}"/>
              </a:ext>
            </a:extLst>
          </p:cNvPr>
          <p:cNvSpPr>
            <a:spLocks noGrp="1"/>
          </p:cNvSpPr>
          <p:nvPr>
            <p:ph type="title"/>
          </p:nvPr>
        </p:nvSpPr>
        <p:spPr/>
        <p:txBody>
          <a:bodyPr/>
          <a:lstStyle/>
          <a:p>
            <a:r>
              <a:rPr lang="en-AU"/>
              <a:t>Available avenues for resolution</a:t>
            </a:r>
          </a:p>
        </p:txBody>
      </p:sp>
      <p:sp>
        <p:nvSpPr>
          <p:cNvPr id="3" name="Content Placeholder 2">
            <a:extLst>
              <a:ext uri="{FF2B5EF4-FFF2-40B4-BE49-F238E27FC236}">
                <a16:creationId xmlns:a16="http://schemas.microsoft.com/office/drawing/2014/main" id="{86470E6B-94BF-4642-ADC3-E3AC340D43A3}"/>
              </a:ext>
            </a:extLst>
          </p:cNvPr>
          <p:cNvSpPr>
            <a:spLocks noGrp="1"/>
          </p:cNvSpPr>
          <p:nvPr>
            <p:ph idx="1"/>
          </p:nvPr>
        </p:nvSpPr>
        <p:spPr/>
        <p:txBody>
          <a:bodyPr vert="horz" lIns="91440" tIns="45720" rIns="91440" bIns="45720" rtlCol="0" anchor="t">
            <a:normAutofit/>
          </a:bodyPr>
          <a:lstStyle/>
          <a:p>
            <a:r>
              <a:rPr lang="en-AU" dirty="0"/>
              <a:t>Support network and support groups – e.g. QCIE, Carers Qld</a:t>
            </a:r>
            <a:endParaRPr lang="en-AU" dirty="0">
              <a:cs typeface="Calibri"/>
            </a:endParaRPr>
          </a:p>
          <a:p>
            <a:r>
              <a:rPr lang="en-AU" dirty="0"/>
              <a:t>CRU: Families for Inclusive Education, resources, </a:t>
            </a:r>
            <a:endParaRPr lang="en-AU" dirty="0">
              <a:cs typeface="Calibri"/>
            </a:endParaRPr>
          </a:p>
          <a:p>
            <a:r>
              <a:rPr lang="en-AU" dirty="0"/>
              <a:t>Raise issues with school Principal and request action</a:t>
            </a:r>
            <a:endParaRPr lang="en-AU" dirty="0">
              <a:cs typeface="Calibri"/>
            </a:endParaRPr>
          </a:p>
          <a:p>
            <a:r>
              <a:rPr lang="en-AU" dirty="0"/>
              <a:t>Engage with regional office</a:t>
            </a:r>
            <a:endParaRPr lang="en-AU" dirty="0">
              <a:cs typeface="Calibri"/>
            </a:endParaRPr>
          </a:p>
          <a:p>
            <a:r>
              <a:rPr lang="en-AU" dirty="0"/>
              <a:t>Department of Education complaints process</a:t>
            </a:r>
          </a:p>
          <a:p>
            <a:pPr lvl="1"/>
            <a:r>
              <a:rPr lang="en-AU" dirty="0"/>
              <a:t>Can lead to human rights/discrimination complaint</a:t>
            </a:r>
            <a:endParaRPr lang="en-AU" dirty="0">
              <a:cs typeface="Calibri"/>
            </a:endParaRPr>
          </a:p>
        </p:txBody>
      </p:sp>
      <p:sp>
        <p:nvSpPr>
          <p:cNvPr id="5" name="TextBox 4">
            <a:extLst>
              <a:ext uri="{FF2B5EF4-FFF2-40B4-BE49-F238E27FC236}">
                <a16:creationId xmlns:a16="http://schemas.microsoft.com/office/drawing/2014/main" id="{AEEA7345-8903-4AB6-BCFE-1FC97529DD16}"/>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34761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EA7345-8903-4AB6-BCFE-1FC97529DD16}"/>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C14A1C52-D2BE-4748-8883-E86F31A19418}"/>
              </a:ext>
            </a:extLst>
          </p:cNvPr>
          <p:cNvSpPr>
            <a:spLocks noGrp="1"/>
          </p:cNvSpPr>
          <p:nvPr>
            <p:ph type="title"/>
          </p:nvPr>
        </p:nvSpPr>
        <p:spPr/>
        <p:txBody>
          <a:bodyPr/>
          <a:lstStyle/>
          <a:p>
            <a:r>
              <a:rPr lang="en-AU" dirty="0"/>
              <a:t>Department of Education complaints process</a:t>
            </a:r>
          </a:p>
        </p:txBody>
      </p:sp>
      <p:sp>
        <p:nvSpPr>
          <p:cNvPr id="3" name="Content Placeholder 2">
            <a:extLst>
              <a:ext uri="{FF2B5EF4-FFF2-40B4-BE49-F238E27FC236}">
                <a16:creationId xmlns:a16="http://schemas.microsoft.com/office/drawing/2014/main" id="{86470E6B-94BF-4642-ADC3-E3AC340D43A3}"/>
              </a:ext>
            </a:extLst>
          </p:cNvPr>
          <p:cNvSpPr>
            <a:spLocks noGrp="1"/>
          </p:cNvSpPr>
          <p:nvPr>
            <p:ph idx="1"/>
          </p:nvPr>
        </p:nvSpPr>
        <p:spPr/>
        <p:txBody>
          <a:bodyPr vert="horz" lIns="91440" tIns="45720" rIns="91440" bIns="45720" rtlCol="0" anchor="t">
            <a:normAutofit/>
          </a:bodyPr>
          <a:lstStyle/>
          <a:p>
            <a:r>
              <a:rPr lang="en-AU" dirty="0">
                <a:cs typeface="Calibri"/>
                <a:hlinkClick r:id="rId2"/>
              </a:rPr>
              <a:t>https://qed.qld.gov.au/contact/customer-compliments-complaints</a:t>
            </a:r>
            <a:r>
              <a:rPr lang="en-AU" dirty="0">
                <a:cs typeface="Calibri"/>
              </a:rPr>
              <a:t> </a:t>
            </a:r>
          </a:p>
          <a:p>
            <a:r>
              <a:rPr lang="en-AU" dirty="0"/>
              <a:t>Can use the complaints process to attempt to resolve issues</a:t>
            </a:r>
          </a:p>
          <a:p>
            <a:r>
              <a:rPr lang="en-AU" sz="2000" dirty="0"/>
              <a:t>Submitting a complaint (and asking that it be treated as a human rights complaint) is the first step for a complaint to the QHRC</a:t>
            </a:r>
          </a:p>
          <a:p>
            <a:r>
              <a:rPr lang="en-AU" dirty="0">
                <a:cs typeface="Calibri"/>
              </a:rPr>
              <a:t>Complaint to:</a:t>
            </a:r>
          </a:p>
          <a:p>
            <a:pPr lvl="1"/>
            <a:r>
              <a:rPr lang="en-AU" dirty="0">
                <a:cs typeface="Calibri"/>
              </a:rPr>
              <a:t>principal if about school staff member</a:t>
            </a:r>
          </a:p>
          <a:p>
            <a:pPr lvl="1"/>
            <a:r>
              <a:rPr lang="en-AU" dirty="0">
                <a:cs typeface="Calibri"/>
              </a:rPr>
              <a:t>regional office if about principal</a:t>
            </a:r>
          </a:p>
        </p:txBody>
      </p:sp>
    </p:spTree>
    <p:extLst>
      <p:ext uri="{BB962C8B-B14F-4D97-AF65-F5344CB8AC3E}">
        <p14:creationId xmlns:p14="http://schemas.microsoft.com/office/powerpoint/2010/main" val="411049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EA7345-8903-4AB6-BCFE-1FC97529DD16}"/>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C14A1C52-D2BE-4748-8883-E86F31A19418}"/>
              </a:ext>
            </a:extLst>
          </p:cNvPr>
          <p:cNvSpPr>
            <a:spLocks noGrp="1"/>
          </p:cNvSpPr>
          <p:nvPr>
            <p:ph type="title"/>
          </p:nvPr>
        </p:nvSpPr>
        <p:spPr/>
        <p:txBody>
          <a:bodyPr/>
          <a:lstStyle/>
          <a:p>
            <a:r>
              <a:rPr lang="en-AU" dirty="0"/>
              <a:t>Department of Education complaints process</a:t>
            </a:r>
          </a:p>
        </p:txBody>
      </p:sp>
      <p:sp>
        <p:nvSpPr>
          <p:cNvPr id="3" name="Content Placeholder 2">
            <a:extLst>
              <a:ext uri="{FF2B5EF4-FFF2-40B4-BE49-F238E27FC236}">
                <a16:creationId xmlns:a16="http://schemas.microsoft.com/office/drawing/2014/main" id="{86470E6B-94BF-4642-ADC3-E3AC340D43A3}"/>
              </a:ext>
            </a:extLst>
          </p:cNvPr>
          <p:cNvSpPr>
            <a:spLocks noGrp="1"/>
          </p:cNvSpPr>
          <p:nvPr>
            <p:ph idx="1"/>
          </p:nvPr>
        </p:nvSpPr>
        <p:spPr>
          <a:xfrm>
            <a:off x="838200" y="1825625"/>
            <a:ext cx="10515600" cy="3241675"/>
          </a:xfrm>
        </p:spPr>
        <p:txBody>
          <a:bodyPr vert="horz" lIns="91440" tIns="45720" rIns="91440" bIns="45720" rtlCol="0" anchor="t">
            <a:normAutofit/>
          </a:bodyPr>
          <a:lstStyle/>
          <a:p>
            <a:r>
              <a:rPr lang="en-AU" dirty="0">
                <a:cs typeface="Calibri"/>
              </a:rPr>
              <a:t>Written complaint</a:t>
            </a:r>
          </a:p>
          <a:p>
            <a:r>
              <a:rPr lang="en-AU" dirty="0">
                <a:cs typeface="Calibri"/>
              </a:rPr>
              <a:t>Response</a:t>
            </a:r>
          </a:p>
          <a:p>
            <a:r>
              <a:rPr lang="en-AU" dirty="0">
                <a:cs typeface="Calibri"/>
              </a:rPr>
              <a:t>If not satisfied with the response:</a:t>
            </a:r>
          </a:p>
          <a:p>
            <a:pPr lvl="1"/>
            <a:r>
              <a:rPr lang="en-AU" dirty="0">
                <a:cs typeface="Calibri"/>
              </a:rPr>
              <a:t>QHRC complaint</a:t>
            </a:r>
          </a:p>
          <a:p>
            <a:pPr lvl="1"/>
            <a:r>
              <a:rPr lang="en-AU" dirty="0">
                <a:cs typeface="Calibri"/>
              </a:rPr>
              <a:t>Internal review (within Department of Education)</a:t>
            </a:r>
          </a:p>
          <a:p>
            <a:r>
              <a:rPr lang="en-AU" dirty="0">
                <a:cs typeface="Calibri"/>
              </a:rPr>
              <a:t>If not satisfied with internal review response, external options include QCAT or Office of the Queensland Ombudsman</a:t>
            </a:r>
          </a:p>
          <a:p>
            <a:endParaRPr lang="en-AU" dirty="0">
              <a:cs typeface="Calibri"/>
            </a:endParaRPr>
          </a:p>
        </p:txBody>
      </p:sp>
    </p:spTree>
    <p:extLst>
      <p:ext uri="{BB962C8B-B14F-4D97-AF65-F5344CB8AC3E}">
        <p14:creationId xmlns:p14="http://schemas.microsoft.com/office/powerpoint/2010/main" val="28141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EA7345-8903-4AB6-BCFE-1FC97529DD16}"/>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C14A1C52-D2BE-4748-8883-E86F31A19418}"/>
              </a:ext>
            </a:extLst>
          </p:cNvPr>
          <p:cNvSpPr>
            <a:spLocks noGrp="1"/>
          </p:cNvSpPr>
          <p:nvPr>
            <p:ph type="title"/>
          </p:nvPr>
        </p:nvSpPr>
        <p:spPr/>
        <p:txBody>
          <a:bodyPr/>
          <a:lstStyle/>
          <a:p>
            <a:r>
              <a:rPr lang="en-AU" dirty="0"/>
              <a:t>Complaint to Department of Education</a:t>
            </a:r>
          </a:p>
        </p:txBody>
      </p:sp>
      <p:sp>
        <p:nvSpPr>
          <p:cNvPr id="3" name="Content Placeholder 2">
            <a:extLst>
              <a:ext uri="{FF2B5EF4-FFF2-40B4-BE49-F238E27FC236}">
                <a16:creationId xmlns:a16="http://schemas.microsoft.com/office/drawing/2014/main" id="{86470E6B-94BF-4642-ADC3-E3AC340D43A3}"/>
              </a:ext>
            </a:extLst>
          </p:cNvPr>
          <p:cNvSpPr>
            <a:spLocks noGrp="1"/>
          </p:cNvSpPr>
          <p:nvPr>
            <p:ph idx="1"/>
          </p:nvPr>
        </p:nvSpPr>
        <p:spPr>
          <a:xfrm>
            <a:off x="838200" y="1453243"/>
            <a:ext cx="10515600" cy="3709308"/>
          </a:xfrm>
        </p:spPr>
        <p:txBody>
          <a:bodyPr vert="horz" lIns="91440" tIns="45720" rIns="91440" bIns="45720" rtlCol="0" anchor="t">
            <a:normAutofit fontScale="92500" lnSpcReduction="10000"/>
          </a:bodyPr>
          <a:lstStyle/>
          <a:p>
            <a:r>
              <a:rPr lang="en-AU" dirty="0">
                <a:cs typeface="Calibri"/>
              </a:rPr>
              <a:t>State issues clearly and succinctly</a:t>
            </a:r>
          </a:p>
          <a:p>
            <a:r>
              <a:rPr lang="en-AU" dirty="0">
                <a:cs typeface="Calibri"/>
              </a:rPr>
              <a:t>If you are able, refer to: </a:t>
            </a:r>
          </a:p>
          <a:p>
            <a:pPr lvl="1"/>
            <a:r>
              <a:rPr lang="en-AU" dirty="0">
                <a:cs typeface="Calibri"/>
              </a:rPr>
              <a:t>Disability Standards for Education</a:t>
            </a:r>
          </a:p>
          <a:p>
            <a:pPr lvl="1"/>
            <a:r>
              <a:rPr lang="en-AU" dirty="0">
                <a:cs typeface="Calibri"/>
              </a:rPr>
              <a:t>Departmental policies and procedures</a:t>
            </a:r>
          </a:p>
          <a:p>
            <a:pPr lvl="1"/>
            <a:r>
              <a:rPr lang="en-AU" dirty="0">
                <a:cs typeface="Calibri"/>
              </a:rPr>
              <a:t>Human Rights Act</a:t>
            </a:r>
          </a:p>
          <a:p>
            <a:r>
              <a:rPr lang="en-AU" dirty="0">
                <a:cs typeface="Calibri"/>
              </a:rPr>
              <a:t>Include evidence of complaint</a:t>
            </a:r>
          </a:p>
          <a:p>
            <a:r>
              <a:rPr lang="en-AU" dirty="0">
                <a:cs typeface="Calibri"/>
              </a:rPr>
              <a:t>Resolutions sought</a:t>
            </a:r>
          </a:p>
          <a:p>
            <a:r>
              <a:rPr lang="en-AU" dirty="0">
                <a:cs typeface="Calibri"/>
              </a:rPr>
              <a:t>Request that it be treated as a human rights complaint, and as a complaint under the complaints framework</a:t>
            </a:r>
          </a:p>
        </p:txBody>
      </p:sp>
    </p:spTree>
    <p:extLst>
      <p:ext uri="{BB962C8B-B14F-4D97-AF65-F5344CB8AC3E}">
        <p14:creationId xmlns:p14="http://schemas.microsoft.com/office/powerpoint/2010/main" val="201573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D4D4BB-BD77-4BE3-85D6-15EB87E67ABC}"/>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p:cNvSpPr>
            <a:spLocks noGrp="1"/>
          </p:cNvSpPr>
          <p:nvPr>
            <p:ph type="title"/>
          </p:nvPr>
        </p:nvSpPr>
        <p:spPr>
          <a:xfrm>
            <a:off x="565246" y="637252"/>
            <a:ext cx="3826691" cy="1407735"/>
          </a:xfrm>
        </p:spPr>
        <p:txBody>
          <a:bodyPr>
            <a:noAutofit/>
          </a:bodyPr>
          <a:lstStyle/>
          <a:p>
            <a:r>
              <a:rPr lang="en-US" sz="5400">
                <a:solidFill>
                  <a:schemeClr val="tx1">
                    <a:lumMod val="65000"/>
                    <a:lumOff val="35000"/>
                  </a:schemeClr>
                </a:solidFill>
                <a:cs typeface="Calibri" panose="020F0502020204030204" pitchFamily="34" charset="0"/>
              </a:rPr>
              <a:t>Who is CRU?</a:t>
            </a:r>
            <a:endParaRPr lang="en-AU" sz="5400">
              <a:solidFill>
                <a:schemeClr val="tx1">
                  <a:lumMod val="65000"/>
                  <a:lumOff val="35000"/>
                </a:schemeClr>
              </a:solidFill>
              <a:cs typeface="Calibri" panose="020F0502020204030204" pitchFamily="34" charset="0"/>
            </a:endParaRPr>
          </a:p>
        </p:txBody>
      </p:sp>
      <p:sp>
        <p:nvSpPr>
          <p:cNvPr id="6" name="TextBox 5">
            <a:extLst>
              <a:ext uri="{FF2B5EF4-FFF2-40B4-BE49-F238E27FC236}">
                <a16:creationId xmlns:a16="http://schemas.microsoft.com/office/drawing/2014/main" id="{6D8E1858-99AB-443A-BFD0-592008934160}"/>
              </a:ext>
            </a:extLst>
          </p:cNvPr>
          <p:cNvSpPr txBox="1"/>
          <p:nvPr/>
        </p:nvSpPr>
        <p:spPr>
          <a:xfrm>
            <a:off x="4677854" y="881405"/>
            <a:ext cx="5064451" cy="2923877"/>
          </a:xfrm>
          <a:prstGeom prst="rect">
            <a:avLst/>
          </a:prstGeom>
          <a:noFill/>
        </p:spPr>
        <p:txBody>
          <a:bodyPr wrap="square" rtlCol="0">
            <a:spAutoFit/>
          </a:bodyPr>
          <a:lstStyle/>
          <a:p>
            <a:pPr>
              <a:defRPr/>
            </a:pPr>
            <a:r>
              <a:rPr lang="en-AU" sz="2400">
                <a:solidFill>
                  <a:srgbClr val="1599B6"/>
                </a:solidFill>
              </a:rPr>
              <a:t>CRU exists to support the development </a:t>
            </a:r>
          </a:p>
          <a:p>
            <a:pPr>
              <a:defRPr/>
            </a:pPr>
            <a:r>
              <a:rPr lang="en-AU" sz="2400">
                <a:solidFill>
                  <a:srgbClr val="1599B6"/>
                </a:solidFill>
              </a:rPr>
              <a:t>of leadership and authentic change which enhances the possibilities for people with disabilities to belong to and participate in community life.  </a:t>
            </a:r>
          </a:p>
          <a:p>
            <a:pPr>
              <a:defRPr/>
            </a:pPr>
            <a:r>
              <a:rPr lang="en-AU" sz="2400">
                <a:solidFill>
                  <a:srgbClr val="1599B6"/>
                </a:solidFill>
              </a:rPr>
              <a:t>It aims to:</a:t>
            </a:r>
          </a:p>
          <a:p>
            <a:pPr>
              <a:defRPr/>
            </a:pPr>
            <a:endParaRPr lang="en-AU" sz="2000">
              <a:solidFill>
                <a:srgbClr val="1599B6"/>
              </a:solidFill>
            </a:endParaRPr>
          </a:p>
          <a:p>
            <a:pPr marL="457200" indent="-457200">
              <a:buFont typeface="Wingdings" panose="05000000000000000000" pitchFamily="2" charset="2"/>
              <a:buChar char="§"/>
              <a:defRPr/>
            </a:pPr>
            <a:endParaRPr lang="en-AU" sz="2000">
              <a:solidFill>
                <a:srgbClr val="1599B6"/>
              </a:solidFill>
            </a:endParaRPr>
          </a:p>
        </p:txBody>
      </p:sp>
      <p:pic>
        <p:nvPicPr>
          <p:cNvPr id="10" name="Picture 2" descr="http://thegoodlife.cru.org.au/wp-content/uploads/2015/05/logo-2502.png">
            <a:extLst>
              <a:ext uri="{FF2B5EF4-FFF2-40B4-BE49-F238E27FC236}">
                <a16:creationId xmlns:a16="http://schemas.microsoft.com/office/drawing/2014/main" id="{468D0EC1-3FA9-429F-A33C-5DC386F5E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8222" y="288491"/>
            <a:ext cx="1759390" cy="1018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2347B4B-A676-44E4-8C35-0E44A0CDB23A}"/>
              </a:ext>
            </a:extLst>
          </p:cNvPr>
          <p:cNvSpPr/>
          <p:nvPr/>
        </p:nvSpPr>
        <p:spPr>
          <a:xfrm>
            <a:off x="6634241" y="4210522"/>
            <a:ext cx="4240073" cy="2178056"/>
          </a:xfrm>
          <a:prstGeom prst="roundRect">
            <a:avLst/>
          </a:prstGeom>
          <a:solidFill>
            <a:srgbClr val="FFFFFF"/>
          </a:solidFill>
          <a:ln>
            <a:solidFill>
              <a:srgbClr val="01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1599B6"/>
              </a:solidFill>
            </a:endParaRPr>
          </a:p>
          <a:p>
            <a:pPr algn="ctr"/>
            <a:r>
              <a:rPr lang="en-AU" sz="2400">
                <a:solidFill>
                  <a:srgbClr val="1599B6"/>
                </a:solidFill>
              </a:rPr>
              <a:t>Inspire and encourage individuals and organisations to pursue better lives for people with disabilities.</a:t>
            </a:r>
          </a:p>
          <a:p>
            <a:pPr algn="ctr"/>
            <a:endParaRPr lang="en-AU"/>
          </a:p>
        </p:txBody>
      </p:sp>
      <p:sp>
        <p:nvSpPr>
          <p:cNvPr id="16" name="Rectangle: Rounded Corners 15">
            <a:extLst>
              <a:ext uri="{FF2B5EF4-FFF2-40B4-BE49-F238E27FC236}">
                <a16:creationId xmlns:a16="http://schemas.microsoft.com/office/drawing/2014/main" id="{118C4C35-B4BF-4C8A-BBEC-3A41CE63EF97}"/>
              </a:ext>
            </a:extLst>
          </p:cNvPr>
          <p:cNvSpPr/>
          <p:nvPr/>
        </p:nvSpPr>
        <p:spPr>
          <a:xfrm>
            <a:off x="1329364" y="4210522"/>
            <a:ext cx="4240073" cy="2178056"/>
          </a:xfrm>
          <a:prstGeom prst="roundRect">
            <a:avLst/>
          </a:prstGeom>
          <a:solidFill>
            <a:srgbClr val="FFFFFF"/>
          </a:solidFill>
          <a:ln>
            <a:solidFill>
              <a:srgbClr val="018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rgbClr val="1599B6"/>
              </a:solidFill>
            </a:endParaRPr>
          </a:p>
          <a:p>
            <a:pPr algn="ctr"/>
            <a:r>
              <a:rPr lang="en-AU" sz="2400">
                <a:solidFill>
                  <a:srgbClr val="1599B6"/>
                </a:solidFill>
              </a:rPr>
              <a:t>Challenge ideas and practices which limit the lives of people with disabilities and;</a:t>
            </a:r>
          </a:p>
          <a:p>
            <a:pPr algn="ctr"/>
            <a:endParaRPr lang="en-AU"/>
          </a:p>
        </p:txBody>
      </p:sp>
      <p:pic>
        <p:nvPicPr>
          <p:cNvPr id="15" name="Picture 6" descr="No photo description available.">
            <a:extLst>
              <a:ext uri="{FF2B5EF4-FFF2-40B4-BE49-F238E27FC236}">
                <a16:creationId xmlns:a16="http://schemas.microsoft.com/office/drawing/2014/main" id="{147E0969-7AE1-4662-85F2-B8D66737EC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235" y="3349575"/>
            <a:ext cx="1407734" cy="1407734"/>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6" descr="No photo description available.">
            <a:extLst>
              <a:ext uri="{FF2B5EF4-FFF2-40B4-BE49-F238E27FC236}">
                <a16:creationId xmlns:a16="http://schemas.microsoft.com/office/drawing/2014/main" id="{50C9AC41-C071-4B15-AB80-8E1D41474B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924" y="3285395"/>
            <a:ext cx="1407734" cy="1407734"/>
          </a:xfrm>
          <a:prstGeom prst="ellipse">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C6455FC-CB03-4609-99A0-953BC8AC0CC9}"/>
              </a:ext>
            </a:extLst>
          </p:cNvPr>
          <p:cNvCxnSpPr>
            <a:cxnSpLocks/>
          </p:cNvCxnSpPr>
          <p:nvPr/>
        </p:nvCxnSpPr>
        <p:spPr>
          <a:xfrm>
            <a:off x="4476101" y="881405"/>
            <a:ext cx="0" cy="21648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E3E0-BFD7-4751-B96E-FA51C6EC8552}"/>
              </a:ext>
            </a:extLst>
          </p:cNvPr>
          <p:cNvSpPr>
            <a:spLocks noGrp="1"/>
          </p:cNvSpPr>
          <p:nvPr>
            <p:ph type="title"/>
          </p:nvPr>
        </p:nvSpPr>
        <p:spPr/>
        <p:txBody>
          <a:bodyPr/>
          <a:lstStyle/>
          <a:p>
            <a:r>
              <a:rPr lang="en-AU" dirty="0"/>
              <a:t>Systemic change and improvement</a:t>
            </a:r>
          </a:p>
        </p:txBody>
      </p:sp>
      <p:sp>
        <p:nvSpPr>
          <p:cNvPr id="3" name="Content Placeholder 2">
            <a:extLst>
              <a:ext uri="{FF2B5EF4-FFF2-40B4-BE49-F238E27FC236}">
                <a16:creationId xmlns:a16="http://schemas.microsoft.com/office/drawing/2014/main" id="{CC90EA43-EAF2-4700-B05F-B6B237A3F051}"/>
              </a:ext>
            </a:extLst>
          </p:cNvPr>
          <p:cNvSpPr>
            <a:spLocks noGrp="1"/>
          </p:cNvSpPr>
          <p:nvPr>
            <p:ph idx="1"/>
          </p:nvPr>
        </p:nvSpPr>
        <p:spPr/>
        <p:txBody>
          <a:bodyPr vert="horz" lIns="91440" tIns="45720" rIns="91440" bIns="45720" rtlCol="0" anchor="t">
            <a:normAutofit/>
          </a:bodyPr>
          <a:lstStyle/>
          <a:p>
            <a:r>
              <a:rPr lang="en-AU" dirty="0"/>
              <a:t>Power of community to create change through networks of individuals and groups</a:t>
            </a:r>
          </a:p>
          <a:p>
            <a:r>
              <a:rPr lang="en-AU" dirty="0"/>
              <a:t>Australian Coalition for Inclusive Education</a:t>
            </a:r>
          </a:p>
          <a:p>
            <a:r>
              <a:rPr lang="en-AU" dirty="0"/>
              <a:t>QAI – systems advocacy</a:t>
            </a:r>
          </a:p>
          <a:p>
            <a:r>
              <a:rPr lang="en-AU" dirty="0"/>
              <a:t>Queensland Collective for Inclusive Education </a:t>
            </a:r>
          </a:p>
          <a:p>
            <a:r>
              <a:rPr lang="en-AU" dirty="0"/>
              <a:t>Engagement with the Disability Royal Commission</a:t>
            </a:r>
          </a:p>
          <a:p>
            <a:endParaRPr lang="en-AU" dirty="0"/>
          </a:p>
        </p:txBody>
      </p:sp>
      <p:sp>
        <p:nvSpPr>
          <p:cNvPr id="5" name="TextBox 4">
            <a:extLst>
              <a:ext uri="{FF2B5EF4-FFF2-40B4-BE49-F238E27FC236}">
                <a16:creationId xmlns:a16="http://schemas.microsoft.com/office/drawing/2014/main" id="{EC6C3D11-40F4-414C-8BFD-6A2063EBBBE4}"/>
              </a:ext>
            </a:extLst>
          </p:cNvPr>
          <p:cNvSpPr txBox="1"/>
          <p:nvPr/>
        </p:nvSpPr>
        <p:spPr>
          <a:xfrm>
            <a:off x="0" y="5221274"/>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42441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A group of people sitting posing for the camera&#10;&#10;Description automatically generated">
            <a:extLst>
              <a:ext uri="{FF2B5EF4-FFF2-40B4-BE49-F238E27FC236}">
                <a16:creationId xmlns:a16="http://schemas.microsoft.com/office/drawing/2014/main" id="{89498891-E6BC-46DE-B132-2B178D548DF1}"/>
              </a:ext>
            </a:extLst>
          </p:cNvPr>
          <p:cNvPicPr>
            <a:picLocks noChangeAspect="1"/>
          </p:cNvPicPr>
          <p:nvPr/>
        </p:nvPicPr>
        <p:blipFill rotWithShape="1">
          <a:blip r:embed="rId2"/>
          <a:srcRect l="18394" r="9927" b="-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9"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011E3E0-BFD7-4751-B96E-FA51C6EC8552}"/>
              </a:ext>
            </a:extLst>
          </p:cNvPr>
          <p:cNvSpPr>
            <a:spLocks noGrp="1"/>
          </p:cNvSpPr>
          <p:nvPr>
            <p:ph type="title"/>
          </p:nvPr>
        </p:nvSpPr>
        <p:spPr>
          <a:xfrm>
            <a:off x="448056" y="859536"/>
            <a:ext cx="4832802" cy="1243584"/>
          </a:xfrm>
        </p:spPr>
        <p:txBody>
          <a:bodyPr>
            <a:normAutofit/>
          </a:bodyPr>
          <a:lstStyle/>
          <a:p>
            <a:r>
              <a:rPr lang="en-AU" sz="2900">
                <a:cs typeface="Calibri Light"/>
              </a:rPr>
              <a:t>Scenario – failure to implement reasonable adjustments</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C90EA43-EAF2-4700-B05F-B6B237A3F051}"/>
              </a:ext>
            </a:extLst>
          </p:cNvPr>
          <p:cNvSpPr>
            <a:spLocks noGrp="1"/>
          </p:cNvSpPr>
          <p:nvPr>
            <p:ph idx="1"/>
          </p:nvPr>
        </p:nvSpPr>
        <p:spPr>
          <a:xfrm>
            <a:off x="448056" y="2512611"/>
            <a:ext cx="4832803" cy="3664351"/>
          </a:xfrm>
        </p:spPr>
        <p:txBody>
          <a:bodyPr vert="horz" lIns="91440" tIns="45720" rIns="91440" bIns="45720" rtlCol="0">
            <a:normAutofit/>
          </a:bodyPr>
          <a:lstStyle/>
          <a:p>
            <a:pPr marL="0" indent="0">
              <a:buNone/>
            </a:pPr>
            <a:endParaRPr lang="en-AU" sz="2000">
              <a:cs typeface="Calibri" panose="020F0502020204030204"/>
            </a:endParaRPr>
          </a:p>
          <a:p>
            <a:endParaRPr lang="en-AU" sz="2000">
              <a:cs typeface="Calibri" panose="020F0502020204030204"/>
            </a:endParaRPr>
          </a:p>
          <a:p>
            <a:endParaRPr lang="en-AU" sz="2000">
              <a:cs typeface="Calibri" panose="020F0502020204030204"/>
            </a:endParaRPr>
          </a:p>
        </p:txBody>
      </p:sp>
      <p:sp>
        <p:nvSpPr>
          <p:cNvPr id="5" name="TextBox 4">
            <a:extLst>
              <a:ext uri="{FF2B5EF4-FFF2-40B4-BE49-F238E27FC236}">
                <a16:creationId xmlns:a16="http://schemas.microsoft.com/office/drawing/2014/main" id="{EC6C3D11-40F4-414C-8BFD-6A2063EBBBE4}"/>
              </a:ext>
            </a:extLst>
          </p:cNvPr>
          <p:cNvSpPr txBox="1"/>
          <p:nvPr/>
        </p:nvSpPr>
        <p:spPr>
          <a:xfrm>
            <a:off x="0" y="5221274"/>
            <a:ext cx="12192000" cy="1695449"/>
          </a:xfrm>
          <a:prstGeom prst="rect">
            <a:avLst/>
          </a:prstGeom>
          <a:solidFill>
            <a:srgbClr val="FF0000"/>
          </a:solidFill>
        </p:spPr>
        <p:txBody>
          <a:bodyPr wrap="square" rtlCol="0">
            <a:spAutoFit/>
          </a:bodyPr>
          <a:lstStyle/>
          <a:p>
            <a:endParaRPr lang="en-AU"/>
          </a:p>
        </p:txBody>
      </p:sp>
      <p:pic>
        <p:nvPicPr>
          <p:cNvPr id="6" name="Picture 6" descr="A group of people sitting at a table in a library&#10;&#10;Description automatically generated">
            <a:extLst>
              <a:ext uri="{FF2B5EF4-FFF2-40B4-BE49-F238E27FC236}">
                <a16:creationId xmlns:a16="http://schemas.microsoft.com/office/drawing/2014/main" id="{8ED3E75D-7552-42EE-B383-1107C38016F7}"/>
              </a:ext>
            </a:extLst>
          </p:cNvPr>
          <p:cNvPicPr>
            <a:picLocks noChangeAspect="1"/>
          </p:cNvPicPr>
          <p:nvPr/>
        </p:nvPicPr>
        <p:blipFill rotWithShape="1">
          <a:blip r:embed="rId3"/>
          <a:srcRect t="17399" b="1793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335258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DA5BF4-E8BD-40F7-904A-F52888AAF76C}"/>
              </a:ext>
            </a:extLst>
          </p:cNvPr>
          <p:cNvSpPr txBox="1"/>
          <p:nvPr/>
        </p:nvSpPr>
        <p:spPr>
          <a:xfrm>
            <a:off x="0" y="5221274"/>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F49C2D87-8B17-49F4-AD1A-F81A2E8C7132}"/>
              </a:ext>
            </a:extLst>
          </p:cNvPr>
          <p:cNvSpPr>
            <a:spLocks noGrp="1"/>
          </p:cNvSpPr>
          <p:nvPr>
            <p:ph type="title"/>
          </p:nvPr>
        </p:nvSpPr>
        <p:spPr/>
        <p:txBody>
          <a:bodyPr/>
          <a:lstStyle/>
          <a:p>
            <a:r>
              <a:rPr lang="en-AU"/>
              <a:t>Resources</a:t>
            </a:r>
          </a:p>
        </p:txBody>
      </p:sp>
      <p:sp>
        <p:nvSpPr>
          <p:cNvPr id="3" name="Content Placeholder 2">
            <a:extLst>
              <a:ext uri="{FF2B5EF4-FFF2-40B4-BE49-F238E27FC236}">
                <a16:creationId xmlns:a16="http://schemas.microsoft.com/office/drawing/2014/main" id="{6D72D499-88E5-4495-940F-A29A523B211B}"/>
              </a:ext>
            </a:extLst>
          </p:cNvPr>
          <p:cNvSpPr>
            <a:spLocks noGrp="1"/>
          </p:cNvSpPr>
          <p:nvPr>
            <p:ph idx="1"/>
          </p:nvPr>
        </p:nvSpPr>
        <p:spPr/>
        <p:txBody>
          <a:bodyPr/>
          <a:lstStyle/>
          <a:p>
            <a:r>
              <a:rPr lang="en-AU" sz="2400"/>
              <a:t>Queensland human rights case notes:</a:t>
            </a:r>
          </a:p>
          <a:p>
            <a:pPr lvl="1"/>
            <a:r>
              <a:rPr lang="en-AU" sz="2000">
                <a:hlinkClick r:id="rId2"/>
              </a:rPr>
              <a:t>https://law.uq.edu.au/research/human-rights/case-notes</a:t>
            </a:r>
            <a:endParaRPr lang="en-AU" sz="2000"/>
          </a:p>
          <a:p>
            <a:r>
              <a:rPr lang="en-AU" sz="2400"/>
              <a:t>QHRC:</a:t>
            </a:r>
          </a:p>
          <a:p>
            <a:pPr lvl="1"/>
            <a:r>
              <a:rPr lang="en-AU" sz="2000">
                <a:hlinkClick r:id="rId3"/>
              </a:rPr>
              <a:t>https://www.qhrc.qld.gov.au/your-rights/human-rights-law/right-to-education</a:t>
            </a:r>
            <a:endParaRPr lang="en-AU" sz="2000"/>
          </a:p>
          <a:p>
            <a:pPr lvl="1"/>
            <a:r>
              <a:rPr lang="en-AU" sz="2000">
                <a:hlinkClick r:id="rId4"/>
              </a:rPr>
              <a:t>https://www.qhrc.qld.gov.au/your-rights/discrimination-law/discrimination-in-education</a:t>
            </a:r>
            <a:r>
              <a:rPr lang="en-AU" sz="2000"/>
              <a:t> </a:t>
            </a:r>
          </a:p>
          <a:p>
            <a:r>
              <a:rPr lang="en-AU" sz="2400"/>
              <a:t>QAI:</a:t>
            </a:r>
          </a:p>
          <a:p>
            <a:pPr lvl="1"/>
            <a:r>
              <a:rPr lang="en-AU" sz="2000"/>
              <a:t>Human Rights Legal Service</a:t>
            </a:r>
          </a:p>
          <a:p>
            <a:pPr lvl="1"/>
            <a:r>
              <a:rPr lang="en-AU" sz="2000"/>
              <a:t>Education Advocacy Service</a:t>
            </a:r>
          </a:p>
          <a:p>
            <a:pPr lvl="1"/>
            <a:endParaRPr lang="en-AU"/>
          </a:p>
        </p:txBody>
      </p:sp>
    </p:spTree>
    <p:extLst>
      <p:ext uri="{BB962C8B-B14F-4D97-AF65-F5344CB8AC3E}">
        <p14:creationId xmlns:p14="http://schemas.microsoft.com/office/powerpoint/2010/main" val="207277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2DB3-4988-4183-8E37-0994A6296149}"/>
              </a:ext>
            </a:extLst>
          </p:cNvPr>
          <p:cNvSpPr>
            <a:spLocks noGrp="1"/>
          </p:cNvSpPr>
          <p:nvPr>
            <p:ph type="title"/>
          </p:nvPr>
        </p:nvSpPr>
        <p:spPr/>
        <p:txBody>
          <a:bodyPr/>
          <a:lstStyle/>
          <a:p>
            <a:r>
              <a:rPr lang="en-AU"/>
              <a:t>Resources (continued)</a:t>
            </a:r>
          </a:p>
        </p:txBody>
      </p:sp>
      <p:sp>
        <p:nvSpPr>
          <p:cNvPr id="3" name="Content Placeholder 2">
            <a:extLst>
              <a:ext uri="{FF2B5EF4-FFF2-40B4-BE49-F238E27FC236}">
                <a16:creationId xmlns:a16="http://schemas.microsoft.com/office/drawing/2014/main" id="{3BAA382D-42FB-44C6-9B54-A56B3F76A78D}"/>
              </a:ext>
            </a:extLst>
          </p:cNvPr>
          <p:cNvSpPr>
            <a:spLocks noGrp="1"/>
          </p:cNvSpPr>
          <p:nvPr>
            <p:ph idx="1"/>
          </p:nvPr>
        </p:nvSpPr>
        <p:spPr/>
        <p:txBody>
          <a:bodyPr/>
          <a:lstStyle/>
          <a:p>
            <a:r>
              <a:rPr lang="en-AU"/>
              <a:t>CRU:</a:t>
            </a:r>
          </a:p>
          <a:p>
            <a:pPr lvl="1"/>
            <a:r>
              <a:rPr lang="en-AU"/>
              <a:t>Families for Inclusive Education Project</a:t>
            </a:r>
          </a:p>
          <a:p>
            <a:r>
              <a:rPr lang="en-AU"/>
              <a:t>QCIE:</a:t>
            </a:r>
          </a:p>
          <a:p>
            <a:pPr lvl="1"/>
            <a:r>
              <a:rPr lang="en-AU"/>
              <a:t>Peer support Facebook group</a:t>
            </a:r>
          </a:p>
          <a:p>
            <a:r>
              <a:rPr lang="en-AU"/>
              <a:t>Caxton Legal Centre:</a:t>
            </a:r>
          </a:p>
          <a:p>
            <a:pPr lvl="1"/>
            <a:r>
              <a:rPr lang="en-AU">
                <a:hlinkClick r:id="rId2"/>
              </a:rPr>
              <a:t>https://caxton.org.au/unlocking-the-human-rights-act-2019-for-your-clients-the-right-to-education/</a:t>
            </a:r>
            <a:r>
              <a:rPr lang="en-AU"/>
              <a:t> </a:t>
            </a:r>
          </a:p>
        </p:txBody>
      </p:sp>
      <p:sp>
        <p:nvSpPr>
          <p:cNvPr id="5" name="TextBox 4">
            <a:extLst>
              <a:ext uri="{FF2B5EF4-FFF2-40B4-BE49-F238E27FC236}">
                <a16:creationId xmlns:a16="http://schemas.microsoft.com/office/drawing/2014/main" id="{AA17CD58-90EF-408C-80EF-B4B211B41C9B}"/>
              </a:ext>
            </a:extLst>
          </p:cNvPr>
          <p:cNvSpPr txBox="1"/>
          <p:nvPr/>
        </p:nvSpPr>
        <p:spPr>
          <a:xfrm>
            <a:off x="0" y="5221274"/>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256686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64440-DA36-4FCD-9B2A-8C8652DF1622}"/>
              </a:ext>
            </a:extLst>
          </p:cNvPr>
          <p:cNvSpPr/>
          <p:nvPr/>
        </p:nvSpPr>
        <p:spPr>
          <a:xfrm>
            <a:off x="132248" y="1149787"/>
            <a:ext cx="1158121" cy="3851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B3149CB-47AC-4776-A075-524083AB51C3}"/>
              </a:ext>
            </a:extLst>
          </p:cNvPr>
          <p:cNvSpPr/>
          <p:nvPr/>
        </p:nvSpPr>
        <p:spPr>
          <a:xfrm>
            <a:off x="1370302" y="1148602"/>
            <a:ext cx="6736487" cy="383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1BD4D4BB-BD77-4BE3-85D6-15EB87E67ABC}"/>
              </a:ext>
            </a:extLst>
          </p:cNvPr>
          <p:cNvSpPr txBox="1"/>
          <p:nvPr/>
        </p:nvSpPr>
        <p:spPr>
          <a:xfrm>
            <a:off x="0" y="5162549"/>
            <a:ext cx="12192000" cy="1695449"/>
          </a:xfrm>
          <a:prstGeom prst="rect">
            <a:avLst/>
          </a:prstGeom>
          <a:solidFill>
            <a:srgbClr val="FF0000"/>
          </a:solidFill>
        </p:spPr>
        <p:txBody>
          <a:bodyPr wrap="square" rtlCol="0">
            <a:spAutoFit/>
          </a:bodyPr>
          <a:lstStyle/>
          <a:p>
            <a:endParaRPr lang="en-AU"/>
          </a:p>
        </p:txBody>
      </p:sp>
      <p:pic>
        <p:nvPicPr>
          <p:cNvPr id="10" name="Picture 2" descr="http://thegoodlife.cru.org.au/wp-content/uploads/2015/05/logo-2502.png">
            <a:extLst>
              <a:ext uri="{FF2B5EF4-FFF2-40B4-BE49-F238E27FC236}">
                <a16:creationId xmlns:a16="http://schemas.microsoft.com/office/drawing/2014/main" id="{468D0EC1-3FA9-429F-A33C-5DC386F5E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8222" y="288491"/>
            <a:ext cx="1759390" cy="10189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4C57C1F-9990-4427-B5F6-E10736DA90BA}"/>
              </a:ext>
            </a:extLst>
          </p:cNvPr>
          <p:cNvSpPr/>
          <p:nvPr/>
        </p:nvSpPr>
        <p:spPr>
          <a:xfrm>
            <a:off x="415996" y="264806"/>
            <a:ext cx="8798627" cy="707886"/>
          </a:xfrm>
          <a:prstGeom prst="rect">
            <a:avLst/>
          </a:prstGeom>
        </p:spPr>
        <p:txBody>
          <a:bodyPr wrap="none">
            <a:spAutoFit/>
          </a:bodyPr>
          <a:lstStyle/>
          <a:p>
            <a:r>
              <a:rPr lang="en-US" sz="4000">
                <a:solidFill>
                  <a:schemeClr val="tx1">
                    <a:lumMod val="65000"/>
                    <a:lumOff val="35000"/>
                  </a:schemeClr>
                </a:solidFill>
                <a:latin typeface="+mj-lt"/>
              </a:rPr>
              <a:t>Families for Inclusive Education Resources</a:t>
            </a:r>
            <a:endParaRPr lang="en-AU" sz="4000">
              <a:solidFill>
                <a:schemeClr val="tx1">
                  <a:lumMod val="65000"/>
                  <a:lumOff val="35000"/>
                </a:schemeClr>
              </a:solidFill>
              <a:latin typeface="+mj-lt"/>
            </a:endParaRPr>
          </a:p>
        </p:txBody>
      </p:sp>
      <p:pic>
        <p:nvPicPr>
          <p:cNvPr id="12" name="Picture 11">
            <a:extLst>
              <a:ext uri="{FF2B5EF4-FFF2-40B4-BE49-F238E27FC236}">
                <a16:creationId xmlns:a16="http://schemas.microsoft.com/office/drawing/2014/main" id="{4D66DDF6-D809-4CB8-956E-35D3BCC3E9A2}"/>
              </a:ext>
            </a:extLst>
          </p:cNvPr>
          <p:cNvPicPr>
            <a:picLocks noChangeAspect="1"/>
          </p:cNvPicPr>
          <p:nvPr/>
        </p:nvPicPr>
        <p:blipFill rotWithShape="1">
          <a:blip r:embed="rId4"/>
          <a:srcRect l="6782" t="16798" r="33861" b="20850"/>
          <a:stretch/>
        </p:blipFill>
        <p:spPr>
          <a:xfrm>
            <a:off x="8645213" y="1439383"/>
            <a:ext cx="3366220" cy="198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7C2E55E-DB38-4796-B74A-6E4926224EC9}"/>
              </a:ext>
            </a:extLst>
          </p:cNvPr>
          <p:cNvPicPr>
            <a:picLocks noChangeAspect="1"/>
          </p:cNvPicPr>
          <p:nvPr/>
        </p:nvPicPr>
        <p:blipFill rotWithShape="1">
          <a:blip r:embed="rId5"/>
          <a:srcRect l="49479" t="12199" r="7698" b="9361"/>
          <a:stretch/>
        </p:blipFill>
        <p:spPr>
          <a:xfrm rot="21060024">
            <a:off x="8457541" y="3104664"/>
            <a:ext cx="2286526" cy="2355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F02F6E4-C279-4224-8FB4-CF626DDAA1F4}"/>
              </a:ext>
            </a:extLst>
          </p:cNvPr>
          <p:cNvPicPr>
            <a:picLocks noChangeAspect="1"/>
          </p:cNvPicPr>
          <p:nvPr/>
        </p:nvPicPr>
        <p:blipFill rotWithShape="1">
          <a:blip r:embed="rId6"/>
          <a:srcRect l="20186" t="6474" r="21968" b="4539"/>
          <a:stretch/>
        </p:blipFill>
        <p:spPr>
          <a:xfrm rot="389853">
            <a:off x="9212309" y="4298193"/>
            <a:ext cx="2676671" cy="2316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2">
            <a:extLst>
              <a:ext uri="{FF2B5EF4-FFF2-40B4-BE49-F238E27FC236}">
                <a16:creationId xmlns:a16="http://schemas.microsoft.com/office/drawing/2014/main" id="{93DF3A0D-6368-428F-AED6-7183007C6CE0}"/>
              </a:ext>
            </a:extLst>
          </p:cNvPr>
          <p:cNvSpPr>
            <a:spLocks noGrp="1"/>
          </p:cNvSpPr>
          <p:nvPr>
            <p:ph idx="1"/>
          </p:nvPr>
        </p:nvSpPr>
        <p:spPr>
          <a:xfrm>
            <a:off x="1299132" y="1283026"/>
            <a:ext cx="6720743" cy="3865330"/>
          </a:xfrm>
        </p:spPr>
        <p:txBody>
          <a:bodyPr>
            <a:normAutofit/>
          </a:bodyPr>
          <a:lstStyle/>
          <a:p>
            <a:pPr marL="0" indent="0">
              <a:lnSpc>
                <a:spcPct val="110000"/>
              </a:lnSpc>
              <a:spcBef>
                <a:spcPts val="0"/>
              </a:spcBef>
              <a:buNone/>
            </a:pPr>
            <a:r>
              <a:rPr lang="en-US" sz="2600" b="1">
                <a:solidFill>
                  <a:srgbClr val="169FBD"/>
                </a:solidFill>
              </a:rPr>
              <a:t>Resources:</a:t>
            </a:r>
          </a:p>
          <a:p>
            <a:pPr marL="0" indent="0">
              <a:lnSpc>
                <a:spcPct val="110000"/>
              </a:lnSpc>
              <a:spcBef>
                <a:spcPts val="0"/>
              </a:spcBef>
              <a:buNone/>
            </a:pPr>
            <a:r>
              <a:rPr lang="en-US" sz="2600">
                <a:solidFill>
                  <a:srgbClr val="1599B6"/>
                </a:solidFill>
              </a:rPr>
              <a:t>Families for Inclusive Education ~ CRU website</a:t>
            </a:r>
          </a:p>
          <a:p>
            <a:pPr marL="0" indent="0">
              <a:lnSpc>
                <a:spcPct val="110000"/>
              </a:lnSpc>
              <a:spcBef>
                <a:spcPts val="0"/>
              </a:spcBef>
              <a:buNone/>
            </a:pPr>
            <a:endParaRPr lang="en-US" sz="2600" b="1">
              <a:solidFill>
                <a:srgbClr val="1599B6"/>
              </a:solidFill>
            </a:endParaRPr>
          </a:p>
          <a:p>
            <a:pPr marL="0" indent="0">
              <a:lnSpc>
                <a:spcPct val="110000"/>
              </a:lnSpc>
              <a:spcBef>
                <a:spcPts val="0"/>
              </a:spcBef>
              <a:buNone/>
            </a:pPr>
            <a:r>
              <a:rPr lang="en-US" sz="2600" b="1">
                <a:solidFill>
                  <a:srgbClr val="1599B6"/>
                </a:solidFill>
              </a:rPr>
              <a:t>Activities:                                                      </a:t>
            </a:r>
          </a:p>
          <a:p>
            <a:pPr marL="0" indent="0">
              <a:lnSpc>
                <a:spcPct val="110000"/>
              </a:lnSpc>
              <a:spcBef>
                <a:spcPts val="0"/>
              </a:spcBef>
              <a:buNone/>
            </a:pPr>
            <a:r>
              <a:rPr lang="en-US" sz="2600">
                <a:solidFill>
                  <a:srgbClr val="1599B6"/>
                </a:solidFill>
              </a:rPr>
              <a:t>Workshops, Resource Development, Individual Consultations, Webinars, Peer Support Development</a:t>
            </a:r>
          </a:p>
          <a:p>
            <a:pPr marL="0" indent="0">
              <a:lnSpc>
                <a:spcPct val="110000"/>
              </a:lnSpc>
              <a:spcBef>
                <a:spcPts val="0"/>
              </a:spcBef>
              <a:buNone/>
            </a:pPr>
            <a:endParaRPr lang="en-US" sz="2600">
              <a:solidFill>
                <a:srgbClr val="169FBD"/>
              </a:solidFill>
            </a:endParaRPr>
          </a:p>
          <a:p>
            <a:pPr marL="0" indent="0">
              <a:lnSpc>
                <a:spcPct val="110000"/>
              </a:lnSpc>
              <a:spcBef>
                <a:spcPts val="0"/>
              </a:spcBef>
              <a:buNone/>
            </a:pPr>
            <a:endParaRPr lang="en-US">
              <a:solidFill>
                <a:srgbClr val="169FBD"/>
              </a:solidFill>
            </a:endParaRPr>
          </a:p>
          <a:p>
            <a:pPr marL="0" indent="0">
              <a:buNone/>
            </a:pPr>
            <a:endParaRPr lang="en-AU">
              <a:solidFill>
                <a:srgbClr val="169FBD"/>
              </a:solidFill>
            </a:endParaRPr>
          </a:p>
        </p:txBody>
      </p:sp>
      <p:sp>
        <p:nvSpPr>
          <p:cNvPr id="17" name="Rectangle 16">
            <a:extLst>
              <a:ext uri="{FF2B5EF4-FFF2-40B4-BE49-F238E27FC236}">
                <a16:creationId xmlns:a16="http://schemas.microsoft.com/office/drawing/2014/main" id="{82B59C8D-DA97-4DB5-8840-E8A3A2134412}"/>
              </a:ext>
            </a:extLst>
          </p:cNvPr>
          <p:cNvSpPr/>
          <p:nvPr/>
        </p:nvSpPr>
        <p:spPr>
          <a:xfrm>
            <a:off x="413857" y="5456275"/>
            <a:ext cx="7606018" cy="1015663"/>
          </a:xfrm>
          <a:prstGeom prst="rect">
            <a:avLst/>
          </a:prstGeom>
        </p:spPr>
        <p:txBody>
          <a:bodyPr wrap="square">
            <a:spAutoFit/>
          </a:bodyPr>
          <a:lstStyle/>
          <a:p>
            <a:pPr algn="ctr" fontAlgn="base"/>
            <a:r>
              <a:rPr lang="en-US" sz="2000" i="1">
                <a:solidFill>
                  <a:schemeClr val="bg1"/>
                </a:solidFill>
              </a:rPr>
              <a:t>Stand Strong – </a:t>
            </a:r>
          </a:p>
          <a:p>
            <a:pPr algn="ctr" fontAlgn="base"/>
            <a:r>
              <a:rPr lang="en-US" sz="2000" i="1">
                <a:solidFill>
                  <a:schemeClr val="bg1"/>
                </a:solidFill>
              </a:rPr>
              <a:t>our schools and communities </a:t>
            </a:r>
          </a:p>
          <a:p>
            <a:pPr algn="ctr" fontAlgn="base"/>
            <a:r>
              <a:rPr lang="en-US" sz="2000" i="1">
                <a:solidFill>
                  <a:schemeClr val="bg1"/>
                </a:solidFill>
              </a:rPr>
              <a:t>are better when everyone belongs</a:t>
            </a:r>
            <a:endParaRPr lang="en-AU" sz="2000" u="none" strike="noStrike">
              <a:solidFill>
                <a:schemeClr val="bg1"/>
              </a:solidFill>
              <a:effectLst/>
            </a:endParaRPr>
          </a:p>
        </p:txBody>
      </p:sp>
      <p:pic>
        <p:nvPicPr>
          <p:cNvPr id="6" name="Picture 5" descr="A picture containing drawing&#10;&#10;Description automatically generated">
            <a:extLst>
              <a:ext uri="{FF2B5EF4-FFF2-40B4-BE49-F238E27FC236}">
                <a16:creationId xmlns:a16="http://schemas.microsoft.com/office/drawing/2014/main" id="{0B9A84F5-08CF-4C95-A3C8-EAD73159EA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121" y="3140055"/>
            <a:ext cx="931406" cy="93140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2E593614-2024-44FE-9B57-106448D952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4" r="-734"/>
          <a:stretch/>
        </p:blipFill>
        <p:spPr>
          <a:xfrm>
            <a:off x="287457" y="1351277"/>
            <a:ext cx="986066" cy="986066"/>
          </a:xfrm>
          <a:prstGeom prst="rect">
            <a:avLst/>
          </a:prstGeom>
          <a:ln>
            <a:noFill/>
          </a:ln>
        </p:spPr>
      </p:pic>
    </p:spTree>
    <p:extLst>
      <p:ext uri="{BB962C8B-B14F-4D97-AF65-F5344CB8AC3E}">
        <p14:creationId xmlns:p14="http://schemas.microsoft.com/office/powerpoint/2010/main" val="84124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FBF6883-E734-44FA-89B0-6334FB922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608" y="2306717"/>
            <a:ext cx="3443296" cy="2656756"/>
          </a:xfrm>
          <a:prstGeom prst="rect">
            <a:avLst/>
          </a:prstGeom>
        </p:spPr>
      </p:pic>
      <p:sp>
        <p:nvSpPr>
          <p:cNvPr id="12" name="Rectangle 11">
            <a:extLst>
              <a:ext uri="{FF2B5EF4-FFF2-40B4-BE49-F238E27FC236}">
                <a16:creationId xmlns:a16="http://schemas.microsoft.com/office/drawing/2014/main" id="{376757E7-FC4B-4872-8BCE-27B4BDB26853}"/>
              </a:ext>
            </a:extLst>
          </p:cNvPr>
          <p:cNvSpPr/>
          <p:nvPr/>
        </p:nvSpPr>
        <p:spPr>
          <a:xfrm>
            <a:off x="-8802" y="127724"/>
            <a:ext cx="12191999" cy="1877437"/>
          </a:xfrm>
          <a:prstGeom prst="rect">
            <a:avLst/>
          </a:prstGeom>
        </p:spPr>
        <p:txBody>
          <a:bodyPr wrap="square">
            <a:spAutoFit/>
          </a:bodyPr>
          <a:lstStyle/>
          <a:p>
            <a:pPr algn="ctr"/>
            <a:r>
              <a:rPr lang="en-US" sz="4400">
                <a:solidFill>
                  <a:srgbClr val="1599B6"/>
                </a:solidFill>
              </a:rPr>
              <a:t>Families for Inclusive Education</a:t>
            </a:r>
            <a:endParaRPr lang="en-AU" sz="4400">
              <a:solidFill>
                <a:srgbClr val="1599B6"/>
              </a:solidFill>
            </a:endParaRPr>
          </a:p>
          <a:p>
            <a:pPr algn="ctr"/>
            <a:r>
              <a:rPr lang="en-US" sz="3600" b="1">
                <a:solidFill>
                  <a:schemeClr val="tx1">
                    <a:lumMod val="65000"/>
                    <a:lumOff val="35000"/>
                  </a:schemeClr>
                </a:solidFill>
              </a:rPr>
              <a:t>Using the Human Rights Act to </a:t>
            </a:r>
          </a:p>
          <a:p>
            <a:pPr algn="ctr"/>
            <a:r>
              <a:rPr lang="en-US" sz="3600" b="1">
                <a:solidFill>
                  <a:schemeClr val="tx1">
                    <a:lumMod val="65000"/>
                    <a:lumOff val="35000"/>
                  </a:schemeClr>
                </a:solidFill>
              </a:rPr>
              <a:t>Protect the Rights of Students with Disabilities in QLD</a:t>
            </a:r>
            <a:endParaRPr lang="en-AU" sz="3600" b="1"/>
          </a:p>
        </p:txBody>
      </p:sp>
      <p:pic>
        <p:nvPicPr>
          <p:cNvPr id="5" name="Picture 2" descr="http://thegoodlife.cru.org.au/wp-content/uploads/2015/05/logo-2502.png">
            <a:extLst>
              <a:ext uri="{FF2B5EF4-FFF2-40B4-BE49-F238E27FC236}">
                <a16:creationId xmlns:a16="http://schemas.microsoft.com/office/drawing/2014/main" id="{B68D9104-9489-4D4E-8607-5506E07AFD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728" y="2467940"/>
            <a:ext cx="4030470" cy="23343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C79574B-C1A4-404F-9D16-2C9E67B606C4}"/>
              </a:ext>
            </a:extLst>
          </p:cNvPr>
          <p:cNvCxnSpPr/>
          <p:nvPr/>
        </p:nvCxnSpPr>
        <p:spPr>
          <a:xfrm>
            <a:off x="6295172" y="2275466"/>
            <a:ext cx="0" cy="27270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120400-31A7-41A8-AEA2-ACDBE0884807}"/>
              </a:ext>
            </a:extLst>
          </p:cNvPr>
          <p:cNvSpPr txBox="1"/>
          <p:nvPr/>
        </p:nvSpPr>
        <p:spPr>
          <a:xfrm>
            <a:off x="0" y="5162551"/>
            <a:ext cx="12192000" cy="1728000"/>
          </a:xfrm>
          <a:prstGeom prst="rect">
            <a:avLst/>
          </a:prstGeom>
          <a:solidFill>
            <a:srgbClr val="FF0000"/>
          </a:solidFill>
        </p:spPr>
        <p:txBody>
          <a:bodyPr wrap="square" rtlCol="0">
            <a:spAutoFit/>
          </a:bodyPr>
          <a:lstStyle/>
          <a:p>
            <a:endParaRPr lang="en-AU">
              <a:solidFill>
                <a:schemeClr val="tx1">
                  <a:lumMod val="65000"/>
                  <a:lumOff val="35000"/>
                </a:schemeClr>
              </a:solidFill>
            </a:endParaRPr>
          </a:p>
        </p:txBody>
      </p:sp>
      <p:sp>
        <p:nvSpPr>
          <p:cNvPr id="8" name="Rectangle 7">
            <a:extLst>
              <a:ext uri="{FF2B5EF4-FFF2-40B4-BE49-F238E27FC236}">
                <a16:creationId xmlns:a16="http://schemas.microsoft.com/office/drawing/2014/main" id="{E3299A3B-4873-4FB3-A125-B099F1171A4F}"/>
              </a:ext>
            </a:extLst>
          </p:cNvPr>
          <p:cNvSpPr/>
          <p:nvPr/>
        </p:nvSpPr>
        <p:spPr>
          <a:xfrm>
            <a:off x="2416865" y="5267548"/>
            <a:ext cx="7358270" cy="1200329"/>
          </a:xfrm>
          <a:prstGeom prst="rect">
            <a:avLst/>
          </a:prstGeom>
        </p:spPr>
        <p:txBody>
          <a:bodyPr wrap="square">
            <a:spAutoFit/>
          </a:bodyPr>
          <a:lstStyle/>
          <a:p>
            <a:pPr algn="ctr"/>
            <a:r>
              <a:rPr lang="en-AU">
                <a:solidFill>
                  <a:schemeClr val="bg1"/>
                </a:solidFill>
              </a:rPr>
              <a:t>All rights reserved. CRU - Community Resource Unit Ltd. © Copyright 2020 </a:t>
            </a:r>
          </a:p>
          <a:p>
            <a:pPr algn="ctr"/>
            <a:r>
              <a:rPr lang="en-AU">
                <a:solidFill>
                  <a:schemeClr val="bg1"/>
                </a:solidFill>
              </a:rPr>
              <a:t>ABN: 16 143 460 250 | ACN: 617 860 009</a:t>
            </a:r>
          </a:p>
          <a:p>
            <a:br>
              <a:rPr lang="en-AU">
                <a:solidFill>
                  <a:schemeClr val="tx1">
                    <a:lumMod val="65000"/>
                    <a:lumOff val="35000"/>
                  </a:schemeClr>
                </a:solidFill>
                <a:hlinkClick r:id="rId5"/>
              </a:rPr>
            </a:br>
            <a:endParaRPr lang="en-AU">
              <a:solidFill>
                <a:schemeClr val="tx1">
                  <a:lumMod val="65000"/>
                  <a:lumOff val="35000"/>
                </a:schemeClr>
              </a:solidFill>
            </a:endParaRPr>
          </a:p>
        </p:txBody>
      </p:sp>
    </p:spTree>
    <p:extLst>
      <p:ext uri="{BB962C8B-B14F-4D97-AF65-F5344CB8AC3E}">
        <p14:creationId xmlns:p14="http://schemas.microsoft.com/office/powerpoint/2010/main" val="292346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81F88-488E-492C-82E2-C4D768DE1348}"/>
              </a:ext>
            </a:extLst>
          </p:cNvPr>
          <p:cNvSpPr>
            <a:spLocks noGrp="1"/>
          </p:cNvSpPr>
          <p:nvPr>
            <p:ph type="title"/>
          </p:nvPr>
        </p:nvSpPr>
        <p:spPr>
          <a:xfrm>
            <a:off x="3063321" y="2162480"/>
            <a:ext cx="4176378" cy="1133475"/>
          </a:xfrm>
        </p:spPr>
        <p:txBody>
          <a:bodyPr>
            <a:normAutofit fontScale="90000"/>
          </a:bodyPr>
          <a:lstStyle/>
          <a:p>
            <a:r>
              <a:rPr lang="en-AU" sz="8000" b="1"/>
              <a:t>Questions</a:t>
            </a:r>
            <a:endParaRPr lang="en-AU" b="1"/>
          </a:p>
        </p:txBody>
      </p:sp>
      <p:sp>
        <p:nvSpPr>
          <p:cNvPr id="7" name="TextBox 6">
            <a:extLst>
              <a:ext uri="{FF2B5EF4-FFF2-40B4-BE49-F238E27FC236}">
                <a16:creationId xmlns:a16="http://schemas.microsoft.com/office/drawing/2014/main" id="{CC023D23-C230-45E5-AF45-B0BB97BB3CDB}"/>
              </a:ext>
            </a:extLst>
          </p:cNvPr>
          <p:cNvSpPr txBox="1"/>
          <p:nvPr/>
        </p:nvSpPr>
        <p:spPr>
          <a:xfrm>
            <a:off x="0" y="5221274"/>
            <a:ext cx="12192000" cy="1695449"/>
          </a:xfrm>
          <a:prstGeom prst="rect">
            <a:avLst/>
          </a:prstGeom>
          <a:solidFill>
            <a:srgbClr val="FF0000"/>
          </a:solidFill>
        </p:spPr>
        <p:txBody>
          <a:bodyPr wrap="square" rtlCol="0">
            <a:spAutoFit/>
          </a:bodyPr>
          <a:lstStyle/>
          <a:p>
            <a:endParaRPr lang="en-AU"/>
          </a:p>
        </p:txBody>
      </p:sp>
      <p:pic>
        <p:nvPicPr>
          <p:cNvPr id="9" name="Graphic 8" descr="Question Mark">
            <a:extLst>
              <a:ext uri="{FF2B5EF4-FFF2-40B4-BE49-F238E27FC236}">
                <a16:creationId xmlns:a16="http://schemas.microsoft.com/office/drawing/2014/main" id="{6D768220-3C19-4F34-8534-9AFB5041E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262366"/>
            <a:ext cx="2591529" cy="2591529"/>
          </a:xfrm>
          <a:prstGeom prst="rect">
            <a:avLst/>
          </a:prstGeom>
        </p:spPr>
      </p:pic>
    </p:spTree>
    <p:extLst>
      <p:ext uri="{BB962C8B-B14F-4D97-AF65-F5344CB8AC3E}">
        <p14:creationId xmlns:p14="http://schemas.microsoft.com/office/powerpoint/2010/main" val="39745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ED009D-60DD-4799-8169-FC3EB7E0390E}"/>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pic>
        <p:nvPicPr>
          <p:cNvPr id="1026" name="Picture 2">
            <a:extLst>
              <a:ext uri="{FF2B5EF4-FFF2-40B4-BE49-F238E27FC236}">
                <a16:creationId xmlns:a16="http://schemas.microsoft.com/office/drawing/2014/main" id="{2F0BD9BE-D165-491D-9AE0-2B00BEC18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495300"/>
            <a:ext cx="987742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38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7C770-00C7-46A4-AE82-34F23F3CC9B4}"/>
              </a:ext>
            </a:extLst>
          </p:cNvPr>
          <p:cNvSpPr>
            <a:spLocks noGrp="1"/>
          </p:cNvSpPr>
          <p:nvPr>
            <p:ph type="title"/>
          </p:nvPr>
        </p:nvSpPr>
        <p:spPr/>
        <p:txBody>
          <a:bodyPr/>
          <a:lstStyle/>
          <a:p>
            <a:r>
              <a:rPr lang="en-AU"/>
              <a:t>Content of this workshop</a:t>
            </a:r>
          </a:p>
        </p:txBody>
      </p:sp>
      <p:sp>
        <p:nvSpPr>
          <p:cNvPr id="5" name="Content Placeholder 4">
            <a:extLst>
              <a:ext uri="{FF2B5EF4-FFF2-40B4-BE49-F238E27FC236}">
                <a16:creationId xmlns:a16="http://schemas.microsoft.com/office/drawing/2014/main" id="{9C9EF8BF-08DB-4AEE-B021-89131C469B7F}"/>
              </a:ext>
            </a:extLst>
          </p:cNvPr>
          <p:cNvSpPr>
            <a:spLocks noGrp="1"/>
          </p:cNvSpPr>
          <p:nvPr>
            <p:ph idx="1"/>
          </p:nvPr>
        </p:nvSpPr>
        <p:spPr>
          <a:xfrm>
            <a:off x="838200" y="1658937"/>
            <a:ext cx="10515600" cy="4351338"/>
          </a:xfrm>
        </p:spPr>
        <p:txBody>
          <a:bodyPr/>
          <a:lstStyle/>
          <a:p>
            <a:r>
              <a:rPr lang="en-AU"/>
              <a:t>Human rights protections in Queensland and the right to education</a:t>
            </a:r>
          </a:p>
          <a:p>
            <a:r>
              <a:rPr lang="en-AU"/>
              <a:t>Avenues of complaint for human rights breaches and discrimination (including costs and risks)</a:t>
            </a:r>
          </a:p>
          <a:p>
            <a:r>
              <a:rPr lang="en-AU"/>
              <a:t>Other available avenues for resolution of issues with a school</a:t>
            </a:r>
          </a:p>
          <a:p>
            <a:r>
              <a:rPr lang="en-AU"/>
              <a:t>Options to achieve systemic change and improvement </a:t>
            </a:r>
          </a:p>
          <a:p>
            <a:r>
              <a:rPr lang="en-AU"/>
              <a:t>Resources</a:t>
            </a:r>
          </a:p>
          <a:p>
            <a:r>
              <a:rPr lang="en-AU"/>
              <a:t>Questions</a:t>
            </a:r>
          </a:p>
        </p:txBody>
      </p:sp>
      <p:sp>
        <p:nvSpPr>
          <p:cNvPr id="7" name="TextBox 6">
            <a:extLst>
              <a:ext uri="{FF2B5EF4-FFF2-40B4-BE49-F238E27FC236}">
                <a16:creationId xmlns:a16="http://schemas.microsoft.com/office/drawing/2014/main" id="{92607A6B-E28F-42DB-9BDA-3752A792C410}"/>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260846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ECD13DA-8369-440B-BEB3-79FE57B00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950" y="1172358"/>
            <a:ext cx="4113593" cy="3176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D6878F-75FE-4C66-8C72-81833F8279CC}"/>
              </a:ext>
            </a:extLst>
          </p:cNvPr>
          <p:cNvSpPr>
            <a:spLocks noGrp="1"/>
          </p:cNvSpPr>
          <p:nvPr>
            <p:ph type="title"/>
          </p:nvPr>
        </p:nvSpPr>
        <p:spPr>
          <a:xfrm>
            <a:off x="831850" y="1334294"/>
            <a:ext cx="7173815" cy="2852737"/>
          </a:xfrm>
        </p:spPr>
        <p:txBody>
          <a:bodyPr>
            <a:normAutofit fontScale="90000"/>
          </a:bodyPr>
          <a:lstStyle/>
          <a:p>
            <a:r>
              <a:rPr lang="en-AU"/>
              <a:t>Human rights protection in Queensland and avenues of complaint</a:t>
            </a:r>
          </a:p>
        </p:txBody>
      </p:sp>
      <p:sp>
        <p:nvSpPr>
          <p:cNvPr id="3" name="Text Placeholder 2">
            <a:extLst>
              <a:ext uri="{FF2B5EF4-FFF2-40B4-BE49-F238E27FC236}">
                <a16:creationId xmlns:a16="http://schemas.microsoft.com/office/drawing/2014/main" id="{4220E24A-1BD9-479D-8B2C-A7996A0825F4}"/>
              </a:ext>
            </a:extLst>
          </p:cNvPr>
          <p:cNvSpPr>
            <a:spLocks noGrp="1"/>
          </p:cNvSpPr>
          <p:nvPr>
            <p:ph type="body" idx="1"/>
          </p:nvPr>
        </p:nvSpPr>
        <p:spPr/>
        <p:txBody>
          <a:bodyPr/>
          <a:lstStyle/>
          <a:p>
            <a:endParaRPr lang="en-AU"/>
          </a:p>
        </p:txBody>
      </p:sp>
      <p:sp>
        <p:nvSpPr>
          <p:cNvPr id="5" name="TextBox 4">
            <a:extLst>
              <a:ext uri="{FF2B5EF4-FFF2-40B4-BE49-F238E27FC236}">
                <a16:creationId xmlns:a16="http://schemas.microsoft.com/office/drawing/2014/main" id="{9750071C-73DB-40AD-BF50-589687D1FE7B}"/>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Tree>
    <p:extLst>
      <p:ext uri="{BB962C8B-B14F-4D97-AF65-F5344CB8AC3E}">
        <p14:creationId xmlns:p14="http://schemas.microsoft.com/office/powerpoint/2010/main" val="17852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F0F9-F8AD-4C18-88A9-8DD3B1182347}"/>
              </a:ext>
            </a:extLst>
          </p:cNvPr>
          <p:cNvSpPr>
            <a:spLocks noGrp="1"/>
          </p:cNvSpPr>
          <p:nvPr>
            <p:ph type="title"/>
          </p:nvPr>
        </p:nvSpPr>
        <p:spPr/>
        <p:txBody>
          <a:bodyPr/>
          <a:lstStyle/>
          <a:p>
            <a:r>
              <a:rPr lang="en-AU"/>
              <a:t>Laws to protect children with disabilities in the Queensland education system</a:t>
            </a:r>
          </a:p>
        </p:txBody>
      </p:sp>
      <p:sp>
        <p:nvSpPr>
          <p:cNvPr id="3" name="Content Placeholder 2">
            <a:extLst>
              <a:ext uri="{FF2B5EF4-FFF2-40B4-BE49-F238E27FC236}">
                <a16:creationId xmlns:a16="http://schemas.microsoft.com/office/drawing/2014/main" id="{653F5FFA-87C1-4FD2-8BC1-4858DFB6B0E7}"/>
              </a:ext>
            </a:extLst>
          </p:cNvPr>
          <p:cNvSpPr>
            <a:spLocks noGrp="1"/>
          </p:cNvSpPr>
          <p:nvPr>
            <p:ph idx="1"/>
          </p:nvPr>
        </p:nvSpPr>
        <p:spPr/>
        <p:txBody>
          <a:bodyPr vert="horz" lIns="91440" tIns="45720" rIns="91440" bIns="45720" rtlCol="0" anchor="t">
            <a:normAutofit/>
          </a:bodyPr>
          <a:lstStyle/>
          <a:p>
            <a:endParaRPr lang="en-AU" i="1" dirty="0"/>
          </a:p>
          <a:p>
            <a:r>
              <a:rPr lang="en-AU" i="1" dirty="0">
                <a:cs typeface="Calibri"/>
              </a:rPr>
              <a:t>Human Rights Act 2019 </a:t>
            </a:r>
            <a:r>
              <a:rPr lang="en-AU" dirty="0">
                <a:cs typeface="Calibri"/>
              </a:rPr>
              <a:t>(Qld)</a:t>
            </a:r>
            <a:endParaRPr lang="en-AU" i="1" dirty="0"/>
          </a:p>
          <a:p>
            <a:r>
              <a:rPr lang="en-AU" i="1" dirty="0"/>
              <a:t>Anti-Discrimination Act 1991 </a:t>
            </a:r>
            <a:r>
              <a:rPr lang="en-AU" dirty="0"/>
              <a:t>(Qld)</a:t>
            </a:r>
            <a:r>
              <a:rPr lang="en-AU" i="1" dirty="0"/>
              <a:t>​</a:t>
            </a:r>
            <a:endParaRPr lang="en-AU" dirty="0"/>
          </a:p>
          <a:p>
            <a:r>
              <a:rPr lang="en-AU" i="1" dirty="0"/>
              <a:t>Disability Discrimination Act 1992 </a:t>
            </a:r>
            <a:r>
              <a:rPr lang="en-AU" dirty="0"/>
              <a:t>(</a:t>
            </a:r>
            <a:r>
              <a:rPr lang="en-AU" dirty="0" err="1"/>
              <a:t>Cth</a:t>
            </a:r>
            <a:r>
              <a:rPr lang="en-AU" dirty="0"/>
              <a:t>)​</a:t>
            </a:r>
          </a:p>
          <a:p>
            <a:r>
              <a:rPr lang="en-AU" i="1" dirty="0"/>
              <a:t>Education (General Provisions) Act 2006 </a:t>
            </a:r>
            <a:r>
              <a:rPr lang="en-AU" dirty="0"/>
              <a:t>(Qld)</a:t>
            </a:r>
          </a:p>
          <a:p>
            <a:r>
              <a:rPr lang="en-AU" i="1" dirty="0"/>
              <a:t>Disability Standards for Education </a:t>
            </a:r>
            <a:r>
              <a:rPr lang="en-AU" dirty="0"/>
              <a:t>(</a:t>
            </a:r>
            <a:r>
              <a:rPr lang="en-AU" dirty="0" err="1"/>
              <a:t>Cth</a:t>
            </a:r>
            <a:r>
              <a:rPr lang="en-AU" dirty="0"/>
              <a:t>)</a:t>
            </a:r>
          </a:p>
        </p:txBody>
      </p:sp>
      <p:sp>
        <p:nvSpPr>
          <p:cNvPr id="5" name="TextBox 4">
            <a:extLst>
              <a:ext uri="{FF2B5EF4-FFF2-40B4-BE49-F238E27FC236}">
                <a16:creationId xmlns:a16="http://schemas.microsoft.com/office/drawing/2014/main" id="{315F4F90-A6D4-4BE6-89E5-5B6FB1032F91}"/>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pic>
        <p:nvPicPr>
          <p:cNvPr id="4" name="Picture 5" descr="A picture containing text, book&#10;&#10;Description automatically generated">
            <a:extLst>
              <a:ext uri="{FF2B5EF4-FFF2-40B4-BE49-F238E27FC236}">
                <a16:creationId xmlns:a16="http://schemas.microsoft.com/office/drawing/2014/main" id="{E00EABB7-9BCC-417C-ACD1-A3552C13646B}"/>
              </a:ext>
            </a:extLst>
          </p:cNvPr>
          <p:cNvPicPr>
            <a:picLocks noChangeAspect="1"/>
          </p:cNvPicPr>
          <p:nvPr/>
        </p:nvPicPr>
        <p:blipFill>
          <a:blip r:embed="rId2"/>
          <a:stretch>
            <a:fillRect/>
          </a:stretch>
        </p:blipFill>
        <p:spPr>
          <a:xfrm>
            <a:off x="7844287" y="1696103"/>
            <a:ext cx="3347049" cy="3250132"/>
          </a:xfrm>
          <a:prstGeom prst="rect">
            <a:avLst/>
          </a:prstGeom>
        </p:spPr>
      </p:pic>
    </p:spTree>
    <p:extLst>
      <p:ext uri="{BB962C8B-B14F-4D97-AF65-F5344CB8AC3E}">
        <p14:creationId xmlns:p14="http://schemas.microsoft.com/office/powerpoint/2010/main" val="423936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FE947-C28B-4DA5-BACA-F11317E563C7}"/>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386304D2-8E72-40DF-B468-DE113F0447AE}"/>
              </a:ext>
            </a:extLst>
          </p:cNvPr>
          <p:cNvSpPr>
            <a:spLocks noGrp="1"/>
          </p:cNvSpPr>
          <p:nvPr>
            <p:ph type="title"/>
          </p:nvPr>
        </p:nvSpPr>
        <p:spPr/>
        <p:txBody>
          <a:bodyPr/>
          <a:lstStyle/>
          <a:p>
            <a:r>
              <a:rPr lang="en-AU" i="1"/>
              <a:t>Human Rights Act 2019 </a:t>
            </a:r>
            <a:r>
              <a:rPr lang="en-AU"/>
              <a:t>(Qld) (‘HRA’)</a:t>
            </a:r>
            <a:endParaRPr lang="en-AU" i="1"/>
          </a:p>
        </p:txBody>
      </p:sp>
      <p:sp>
        <p:nvSpPr>
          <p:cNvPr id="3" name="Content Placeholder 2">
            <a:extLst>
              <a:ext uri="{FF2B5EF4-FFF2-40B4-BE49-F238E27FC236}">
                <a16:creationId xmlns:a16="http://schemas.microsoft.com/office/drawing/2014/main" id="{0419505D-7ADF-4CAE-8337-F7BAA7B620DD}"/>
              </a:ext>
            </a:extLst>
          </p:cNvPr>
          <p:cNvSpPr>
            <a:spLocks noGrp="1"/>
          </p:cNvSpPr>
          <p:nvPr>
            <p:ph idx="1"/>
          </p:nvPr>
        </p:nvSpPr>
        <p:spPr/>
        <p:txBody>
          <a:bodyPr>
            <a:normAutofit/>
          </a:bodyPr>
          <a:lstStyle/>
          <a:p>
            <a:pPr algn="l" rtl="0" fontAlgn="base">
              <a:buFont typeface="Arial" panose="020B0604020202020204" pitchFamily="34" charset="0"/>
              <a:buChar char="•"/>
            </a:pPr>
            <a:r>
              <a:rPr lang="en-AU" sz="2000" i="0" u="none" strike="noStrike">
                <a:effectLst/>
                <a:latin typeface="Calibri" panose="020F0502020204030204" pitchFamily="34" charset="0"/>
              </a:rPr>
              <a:t>It protects human rights → the basic rights that belong to every person, regardless of age, race, sex, social status or other characteristic</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Protects the human rights of all people in Queensland</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Binds “public entities” → core and functional</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Dialogue model – human rights are taken into account across the three arms of government</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Accessible complaints mechanism</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Protects a range of human rights that Australia has agreed to protect at international law</a:t>
            </a:r>
            <a:r>
              <a:rPr lang="en-US" sz="2000" i="0" u="none" strike="noStrike">
                <a:effectLst/>
                <a:latin typeface="Calibri" panose="020F0502020204030204" pitchFamily="34" charset="0"/>
              </a:rPr>
              <a:t>​</a:t>
            </a:r>
            <a:endParaRPr lang="en-US" sz="2000" i="0" u="none" strike="noStrike">
              <a:effectLst/>
              <a:latin typeface="Arial" panose="020B0604020202020204" pitchFamily="34" charset="0"/>
            </a:endParaRPr>
          </a:p>
          <a:p>
            <a:pPr algn="l" rtl="0" fontAlgn="base">
              <a:buFont typeface="Arial" panose="020B0604020202020204" pitchFamily="34" charset="0"/>
              <a:buChar char="•"/>
            </a:pPr>
            <a:r>
              <a:rPr lang="en-AU" sz="2000" i="0" u="none" strike="noStrike">
                <a:effectLst/>
                <a:latin typeface="Calibri" panose="020F0502020204030204" pitchFamily="34" charset="0"/>
              </a:rPr>
              <a:t>Most human rights are individual, some belong to groups (</a:t>
            </a:r>
            <a:r>
              <a:rPr lang="en-AU" sz="2000" i="0" u="none" strike="noStrike" err="1">
                <a:effectLst/>
                <a:latin typeface="Calibri" panose="020F0502020204030204" pitchFamily="34" charset="0"/>
              </a:rPr>
              <a:t>eg</a:t>
            </a:r>
            <a:r>
              <a:rPr lang="en-AU" sz="2000" i="0" u="none" strike="noStrike">
                <a:effectLst/>
                <a:latin typeface="Calibri" panose="020F0502020204030204" pitchFamily="34" charset="0"/>
              </a:rPr>
              <a:t> cultural rights)</a:t>
            </a:r>
            <a:endParaRPr lang="en-US" sz="2000" i="0" u="none" strike="noStrike">
              <a:effectLst/>
              <a:latin typeface="Arial" panose="020B0604020202020204" pitchFamily="34" charset="0"/>
            </a:endParaRPr>
          </a:p>
          <a:p>
            <a:endParaRPr lang="en-AU"/>
          </a:p>
        </p:txBody>
      </p:sp>
    </p:spTree>
    <p:extLst>
      <p:ext uri="{BB962C8B-B14F-4D97-AF65-F5344CB8AC3E}">
        <p14:creationId xmlns:p14="http://schemas.microsoft.com/office/powerpoint/2010/main" val="165520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DC5357-ED87-4988-A1AB-5EC3EF685098}"/>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DE6BF39E-C2AF-4178-A9EB-58C1748CDBAD}"/>
              </a:ext>
            </a:extLst>
          </p:cNvPr>
          <p:cNvSpPr>
            <a:spLocks noGrp="1"/>
          </p:cNvSpPr>
          <p:nvPr>
            <p:ph type="title"/>
          </p:nvPr>
        </p:nvSpPr>
        <p:spPr>
          <a:xfrm>
            <a:off x="2650222" y="0"/>
            <a:ext cx="10515600" cy="1325563"/>
          </a:xfrm>
        </p:spPr>
        <p:txBody>
          <a:bodyPr/>
          <a:lstStyle/>
          <a:p>
            <a:r>
              <a:rPr lang="en-AU"/>
              <a:t>Rights protected by the HRA</a:t>
            </a:r>
          </a:p>
        </p:txBody>
      </p:sp>
      <p:graphicFrame>
        <p:nvGraphicFramePr>
          <p:cNvPr id="6" name="Content Placeholder 5">
            <a:extLst>
              <a:ext uri="{FF2B5EF4-FFF2-40B4-BE49-F238E27FC236}">
                <a16:creationId xmlns:a16="http://schemas.microsoft.com/office/drawing/2014/main" id="{81E92116-0A06-4693-B31A-F7E40CE436A8}"/>
              </a:ext>
            </a:extLst>
          </p:cNvPr>
          <p:cNvGraphicFramePr>
            <a:graphicFrameLocks noGrp="1"/>
          </p:cNvGraphicFramePr>
          <p:nvPr>
            <p:ph idx="1"/>
            <p:extLst>
              <p:ext uri="{D42A27DB-BD31-4B8C-83A1-F6EECF244321}">
                <p14:modId xmlns:p14="http://schemas.microsoft.com/office/powerpoint/2010/main" val="4001343908"/>
              </p:ext>
            </p:extLst>
          </p:nvPr>
        </p:nvGraphicFramePr>
        <p:xfrm>
          <a:off x="2446338" y="957695"/>
          <a:ext cx="6982888" cy="4074680"/>
        </p:xfrm>
        <a:graphic>
          <a:graphicData uri="http://schemas.openxmlformats.org/drawingml/2006/table">
            <a:tbl>
              <a:tblPr>
                <a:tableStyleId>{5940675A-B579-460E-94D1-54222C63F5DA}</a:tableStyleId>
              </a:tblPr>
              <a:tblGrid>
                <a:gridCol w="3491444">
                  <a:extLst>
                    <a:ext uri="{9D8B030D-6E8A-4147-A177-3AD203B41FA5}">
                      <a16:colId xmlns:a16="http://schemas.microsoft.com/office/drawing/2014/main" val="2725823105"/>
                    </a:ext>
                  </a:extLst>
                </a:gridCol>
                <a:gridCol w="3491444">
                  <a:extLst>
                    <a:ext uri="{9D8B030D-6E8A-4147-A177-3AD203B41FA5}">
                      <a16:colId xmlns:a16="http://schemas.microsoft.com/office/drawing/2014/main" val="68261988"/>
                    </a:ext>
                  </a:extLst>
                </a:gridCol>
              </a:tblGrid>
              <a:tr h="223472">
                <a:tc gridSpan="2">
                  <a:txBody>
                    <a:bodyPr/>
                    <a:lstStyle/>
                    <a:p>
                      <a:pPr algn="l" fontAlgn="base"/>
                      <a:r>
                        <a:rPr lang="en-AU" sz="1000" b="1">
                          <a:solidFill>
                            <a:schemeClr val="bg1"/>
                          </a:solidFill>
                          <a:effectLst/>
                        </a:rPr>
                        <a:t>Civil and political rights​</a:t>
                      </a:r>
                      <a:endParaRPr lang="en-AU" sz="2000" b="1" i="0">
                        <a:solidFill>
                          <a:schemeClr val="bg1"/>
                        </a:solidFill>
                        <a:effectLst/>
                      </a:endParaRPr>
                    </a:p>
                  </a:txBody>
                  <a:tcPr marL="84219" marR="84219" marT="42110" marB="42110">
                    <a:solidFill>
                      <a:srgbClr val="FF2929"/>
                    </a:solidFill>
                  </a:tcPr>
                </a:tc>
                <a:tc hMerge="1">
                  <a:txBody>
                    <a:bodyPr/>
                    <a:lstStyle/>
                    <a:p>
                      <a:endParaRPr lang="en-AU"/>
                    </a:p>
                  </a:txBody>
                  <a:tcPr/>
                </a:tc>
                <a:extLst>
                  <a:ext uri="{0D108BD9-81ED-4DB2-BD59-A6C34878D82A}">
                    <a16:rowId xmlns:a16="http://schemas.microsoft.com/office/drawing/2014/main" val="2372874271"/>
                  </a:ext>
                </a:extLst>
              </a:tr>
              <a:tr h="223472">
                <a:tc>
                  <a:txBody>
                    <a:bodyPr/>
                    <a:lstStyle/>
                    <a:p>
                      <a:pPr algn="l" fontAlgn="base"/>
                      <a:r>
                        <a:rPr lang="en-AU" sz="1000" b="0">
                          <a:solidFill>
                            <a:srgbClr val="3F3F3F"/>
                          </a:solidFill>
                          <a:effectLst/>
                        </a:rPr>
                        <a:t>Recognition and equality before the law​</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Right to life​</a:t>
                      </a:r>
                      <a:endParaRPr lang="en-AU" sz="2000" b="0" i="0">
                        <a:solidFill>
                          <a:srgbClr val="3F3F3F"/>
                        </a:solidFill>
                        <a:effectLst/>
                      </a:endParaRPr>
                    </a:p>
                  </a:txBody>
                  <a:tcPr marL="84219" marR="84219" marT="42110" marB="42110"/>
                </a:tc>
                <a:extLst>
                  <a:ext uri="{0D108BD9-81ED-4DB2-BD59-A6C34878D82A}">
                    <a16:rowId xmlns:a16="http://schemas.microsoft.com/office/drawing/2014/main" val="749223409"/>
                  </a:ext>
                </a:extLst>
              </a:tr>
              <a:tr h="362178">
                <a:tc>
                  <a:txBody>
                    <a:bodyPr/>
                    <a:lstStyle/>
                    <a:p>
                      <a:pPr algn="l" fontAlgn="base"/>
                      <a:r>
                        <a:rPr lang="en-AU" sz="1000" b="0">
                          <a:solidFill>
                            <a:srgbClr val="3F3F3F"/>
                          </a:solidFill>
                          <a:effectLst/>
                        </a:rPr>
                        <a:t>Protection from torture and cruel, inhuman or degrading treatment​</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Freedom from forced work​</a:t>
                      </a:r>
                      <a:endParaRPr lang="en-AU" sz="2000" b="0" i="0">
                        <a:solidFill>
                          <a:srgbClr val="3F3F3F"/>
                        </a:solidFill>
                        <a:effectLst/>
                      </a:endParaRPr>
                    </a:p>
                  </a:txBody>
                  <a:tcPr marL="84219" marR="84219" marT="42110" marB="42110"/>
                </a:tc>
                <a:extLst>
                  <a:ext uri="{0D108BD9-81ED-4DB2-BD59-A6C34878D82A}">
                    <a16:rowId xmlns:a16="http://schemas.microsoft.com/office/drawing/2014/main" val="1407751277"/>
                  </a:ext>
                </a:extLst>
              </a:tr>
              <a:tr h="223472">
                <a:tc>
                  <a:txBody>
                    <a:bodyPr/>
                    <a:lstStyle/>
                    <a:p>
                      <a:pPr algn="l" fontAlgn="base"/>
                      <a:r>
                        <a:rPr lang="en-AU" sz="1000" b="0">
                          <a:solidFill>
                            <a:srgbClr val="3F3F3F"/>
                          </a:solidFill>
                          <a:effectLst/>
                        </a:rPr>
                        <a:t>Freedom of movement​</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Freedom of thought, conscience, religion and belief​</a:t>
                      </a:r>
                      <a:endParaRPr lang="en-AU" sz="2000" b="0" i="0">
                        <a:solidFill>
                          <a:srgbClr val="3F3F3F"/>
                        </a:solidFill>
                        <a:effectLst/>
                      </a:endParaRPr>
                    </a:p>
                  </a:txBody>
                  <a:tcPr marL="84219" marR="84219" marT="42110" marB="42110"/>
                </a:tc>
                <a:extLst>
                  <a:ext uri="{0D108BD9-81ED-4DB2-BD59-A6C34878D82A}">
                    <a16:rowId xmlns:a16="http://schemas.microsoft.com/office/drawing/2014/main" val="857700465"/>
                  </a:ext>
                </a:extLst>
              </a:tr>
              <a:tr h="223472">
                <a:tc>
                  <a:txBody>
                    <a:bodyPr/>
                    <a:lstStyle/>
                    <a:p>
                      <a:pPr algn="l" fontAlgn="base"/>
                      <a:r>
                        <a:rPr lang="en-AU" sz="1000" b="0">
                          <a:solidFill>
                            <a:srgbClr val="3F3F3F"/>
                          </a:solidFill>
                          <a:effectLst/>
                        </a:rPr>
                        <a:t>Freedom of expression​</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Peaceful assembly and freedom of association​</a:t>
                      </a:r>
                      <a:endParaRPr lang="en-AU" sz="2000" b="0" i="0">
                        <a:solidFill>
                          <a:srgbClr val="3F3F3F"/>
                        </a:solidFill>
                        <a:effectLst/>
                      </a:endParaRPr>
                    </a:p>
                  </a:txBody>
                  <a:tcPr marL="84219" marR="84219" marT="42110" marB="42110"/>
                </a:tc>
                <a:extLst>
                  <a:ext uri="{0D108BD9-81ED-4DB2-BD59-A6C34878D82A}">
                    <a16:rowId xmlns:a16="http://schemas.microsoft.com/office/drawing/2014/main" val="774317960"/>
                  </a:ext>
                </a:extLst>
              </a:tr>
              <a:tr h="223472">
                <a:tc>
                  <a:txBody>
                    <a:bodyPr/>
                    <a:lstStyle/>
                    <a:p>
                      <a:pPr algn="l" fontAlgn="base"/>
                      <a:r>
                        <a:rPr lang="en-AU" sz="1000" b="0">
                          <a:solidFill>
                            <a:srgbClr val="3F3F3F"/>
                          </a:solidFill>
                          <a:effectLst/>
                        </a:rPr>
                        <a:t>Taking part in public life​</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Property rights​</a:t>
                      </a:r>
                      <a:endParaRPr lang="en-AU" sz="2000" b="0" i="0">
                        <a:solidFill>
                          <a:srgbClr val="3F3F3F"/>
                        </a:solidFill>
                        <a:effectLst/>
                      </a:endParaRPr>
                    </a:p>
                  </a:txBody>
                  <a:tcPr marL="84219" marR="84219" marT="42110" marB="42110"/>
                </a:tc>
                <a:extLst>
                  <a:ext uri="{0D108BD9-81ED-4DB2-BD59-A6C34878D82A}">
                    <a16:rowId xmlns:a16="http://schemas.microsoft.com/office/drawing/2014/main" val="4258259056"/>
                  </a:ext>
                </a:extLst>
              </a:tr>
              <a:tr h="223472">
                <a:tc>
                  <a:txBody>
                    <a:bodyPr/>
                    <a:lstStyle/>
                    <a:p>
                      <a:pPr algn="l" fontAlgn="base"/>
                      <a:r>
                        <a:rPr lang="en-AU" sz="1000" b="0">
                          <a:solidFill>
                            <a:srgbClr val="3F3F3F"/>
                          </a:solidFill>
                          <a:effectLst/>
                        </a:rPr>
                        <a:t>Privacy and reputation​</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Protection of families and children​</a:t>
                      </a:r>
                      <a:endParaRPr lang="en-AU" sz="2000" b="0" i="0">
                        <a:solidFill>
                          <a:srgbClr val="3F3F3F"/>
                        </a:solidFill>
                        <a:effectLst/>
                      </a:endParaRPr>
                    </a:p>
                  </a:txBody>
                  <a:tcPr marL="84219" marR="84219" marT="42110" marB="42110"/>
                </a:tc>
                <a:extLst>
                  <a:ext uri="{0D108BD9-81ED-4DB2-BD59-A6C34878D82A}">
                    <a16:rowId xmlns:a16="http://schemas.microsoft.com/office/drawing/2014/main" val="2671478220"/>
                  </a:ext>
                </a:extLst>
              </a:tr>
              <a:tr h="223472">
                <a:tc>
                  <a:txBody>
                    <a:bodyPr/>
                    <a:lstStyle/>
                    <a:p>
                      <a:pPr algn="l" fontAlgn="base"/>
                      <a:r>
                        <a:rPr lang="en-AU" sz="1000" b="0">
                          <a:solidFill>
                            <a:srgbClr val="3F3F3F"/>
                          </a:solidFill>
                          <a:effectLst/>
                        </a:rPr>
                        <a:t>Cultural rights – generally​</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Right to liberty and security of person​</a:t>
                      </a:r>
                      <a:endParaRPr lang="en-AU" sz="2000" b="0" i="0">
                        <a:solidFill>
                          <a:srgbClr val="3F3F3F"/>
                        </a:solidFill>
                        <a:effectLst/>
                      </a:endParaRPr>
                    </a:p>
                  </a:txBody>
                  <a:tcPr marL="84219" marR="84219" marT="42110" marB="42110"/>
                </a:tc>
                <a:extLst>
                  <a:ext uri="{0D108BD9-81ED-4DB2-BD59-A6C34878D82A}">
                    <a16:rowId xmlns:a16="http://schemas.microsoft.com/office/drawing/2014/main" val="1141701876"/>
                  </a:ext>
                </a:extLst>
              </a:tr>
              <a:tr h="362178">
                <a:tc>
                  <a:txBody>
                    <a:bodyPr/>
                    <a:lstStyle/>
                    <a:p>
                      <a:pPr algn="l" fontAlgn="base"/>
                      <a:r>
                        <a:rPr lang="en-AU" sz="1000" b="0">
                          <a:solidFill>
                            <a:srgbClr val="3F3F3F"/>
                          </a:solidFill>
                          <a:effectLst/>
                        </a:rPr>
                        <a:t>Humane treatment when deprived of liberty​</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Fair hearing​</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extLst>
                  <a:ext uri="{0D108BD9-81ED-4DB2-BD59-A6C34878D82A}">
                    <a16:rowId xmlns:a16="http://schemas.microsoft.com/office/drawing/2014/main" val="3091408339"/>
                  </a:ext>
                </a:extLst>
              </a:tr>
              <a:tr h="362178">
                <a:tc>
                  <a:txBody>
                    <a:bodyPr/>
                    <a:lstStyle/>
                    <a:p>
                      <a:pPr algn="l" fontAlgn="base"/>
                      <a:r>
                        <a:rPr lang="en-AU" sz="1000" b="0">
                          <a:solidFill>
                            <a:srgbClr val="3F3F3F"/>
                          </a:solidFill>
                          <a:effectLst/>
                        </a:rPr>
                        <a:t>Rights in criminal proceedings​</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Children in the criminal process​</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extLst>
                  <a:ext uri="{0D108BD9-81ED-4DB2-BD59-A6C34878D82A}">
                    <a16:rowId xmlns:a16="http://schemas.microsoft.com/office/drawing/2014/main" val="328048308"/>
                  </a:ext>
                </a:extLst>
              </a:tr>
              <a:tr h="362178">
                <a:tc>
                  <a:txBody>
                    <a:bodyPr/>
                    <a:lstStyle/>
                    <a:p>
                      <a:pPr algn="l" fontAlgn="base"/>
                      <a:r>
                        <a:rPr lang="en-AU" sz="1000" b="0">
                          <a:solidFill>
                            <a:srgbClr val="3F3F3F"/>
                          </a:solidFill>
                          <a:effectLst/>
                        </a:rPr>
                        <a:t>Right not to be tried or punished more than once​</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Retrospective criminal laws​</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extLst>
                  <a:ext uri="{0D108BD9-81ED-4DB2-BD59-A6C34878D82A}">
                    <a16:rowId xmlns:a16="http://schemas.microsoft.com/office/drawing/2014/main" val="1386169643"/>
                  </a:ext>
                </a:extLst>
              </a:tr>
              <a:tr h="362178">
                <a:tc>
                  <a:txBody>
                    <a:bodyPr/>
                    <a:lstStyle/>
                    <a:p>
                      <a:pPr algn="l" fontAlgn="base"/>
                      <a:r>
                        <a:rPr lang="en-AU" sz="1000" b="0">
                          <a:solidFill>
                            <a:srgbClr val="3F3F3F"/>
                          </a:solidFill>
                          <a:effectLst/>
                        </a:rPr>
                        <a:t>Cultural rights of Aboriginal and Torres Strait Islander peoples​</a:t>
                      </a:r>
                      <a:endParaRPr lang="en-AU" sz="2000" b="0">
                        <a:solidFill>
                          <a:srgbClr val="3F3F3F"/>
                        </a:solidFill>
                        <a:effectLst/>
                      </a:endParaRPr>
                    </a:p>
                    <a:p>
                      <a:pPr algn="l" fontAlgn="base"/>
                      <a:r>
                        <a:rPr lang="en-AU" sz="1000" b="0">
                          <a:solidFill>
                            <a:srgbClr val="3F3F3F"/>
                          </a:solidFill>
                          <a:effectLst/>
                        </a:rPr>
                        <a:t>​</a:t>
                      </a:r>
                      <a:endParaRPr lang="en-AU" sz="2000" b="0" i="0">
                        <a:solidFill>
                          <a:srgbClr val="3F3F3F"/>
                        </a:solidFill>
                        <a:effectLst/>
                      </a:endParaRPr>
                    </a:p>
                  </a:txBody>
                  <a:tcPr marL="84219" marR="84219" marT="42110" marB="42110"/>
                </a:tc>
                <a:tc>
                  <a:txBody>
                    <a:bodyPr/>
                    <a:lstStyle/>
                    <a:p>
                      <a:pPr algn="l" fontAlgn="auto"/>
                      <a:r>
                        <a:rPr lang="en-AU" sz="1000" b="0">
                          <a:solidFill>
                            <a:srgbClr val="3F3F3F"/>
                          </a:solidFill>
                          <a:effectLst/>
                        </a:rPr>
                        <a:t>​</a:t>
                      </a:r>
                      <a:endParaRPr lang="en-AU" sz="1000" b="0" i="0">
                        <a:solidFill>
                          <a:srgbClr val="3F3F3F"/>
                        </a:solidFill>
                        <a:effectLst/>
                        <a:latin typeface="Calibri" panose="020F0502020204030204" pitchFamily="34" charset="0"/>
                      </a:endParaRPr>
                    </a:p>
                  </a:txBody>
                  <a:tcPr marL="84219" marR="84219" marT="42110" marB="42110"/>
                </a:tc>
                <a:extLst>
                  <a:ext uri="{0D108BD9-81ED-4DB2-BD59-A6C34878D82A}">
                    <a16:rowId xmlns:a16="http://schemas.microsoft.com/office/drawing/2014/main" val="3717953872"/>
                  </a:ext>
                </a:extLst>
              </a:tr>
              <a:tr h="223472">
                <a:tc gridSpan="2">
                  <a:txBody>
                    <a:bodyPr/>
                    <a:lstStyle/>
                    <a:p>
                      <a:pPr algn="l" fontAlgn="base"/>
                      <a:r>
                        <a:rPr lang="en-AU" sz="1000" b="1">
                          <a:solidFill>
                            <a:schemeClr val="bg1"/>
                          </a:solidFill>
                          <a:effectLst/>
                        </a:rPr>
                        <a:t>Economic, social and cultural rights</a:t>
                      </a:r>
                      <a:r>
                        <a:rPr lang="en-AU" sz="1000" b="0">
                          <a:solidFill>
                            <a:schemeClr val="bg1"/>
                          </a:solidFill>
                          <a:effectLst/>
                        </a:rPr>
                        <a:t>​</a:t>
                      </a:r>
                      <a:endParaRPr lang="en-AU" sz="2000" b="0" i="0">
                        <a:solidFill>
                          <a:schemeClr val="bg1"/>
                        </a:solidFill>
                        <a:effectLst/>
                      </a:endParaRPr>
                    </a:p>
                  </a:txBody>
                  <a:tcPr marL="84219" marR="84219" marT="42110" marB="42110">
                    <a:solidFill>
                      <a:srgbClr val="FF2929"/>
                    </a:solidFill>
                  </a:tcPr>
                </a:tc>
                <a:tc hMerge="1">
                  <a:txBody>
                    <a:bodyPr/>
                    <a:lstStyle/>
                    <a:p>
                      <a:endParaRPr lang="en-AU"/>
                    </a:p>
                  </a:txBody>
                  <a:tcPr/>
                </a:tc>
                <a:extLst>
                  <a:ext uri="{0D108BD9-81ED-4DB2-BD59-A6C34878D82A}">
                    <a16:rowId xmlns:a16="http://schemas.microsoft.com/office/drawing/2014/main" val="2172030453"/>
                  </a:ext>
                </a:extLst>
              </a:tr>
              <a:tr h="223472">
                <a:tc>
                  <a:txBody>
                    <a:bodyPr/>
                    <a:lstStyle/>
                    <a:p>
                      <a:pPr algn="l" fontAlgn="base"/>
                      <a:r>
                        <a:rPr lang="en-AU" sz="1000" b="0">
                          <a:solidFill>
                            <a:srgbClr val="3F3F3F"/>
                          </a:solidFill>
                          <a:effectLst/>
                        </a:rPr>
                        <a:t>Right to education​</a:t>
                      </a:r>
                      <a:endParaRPr lang="en-AU" sz="2000" b="0" i="0">
                        <a:solidFill>
                          <a:srgbClr val="3F3F3F"/>
                        </a:solidFill>
                        <a:effectLst/>
                      </a:endParaRPr>
                    </a:p>
                  </a:txBody>
                  <a:tcPr marL="84219" marR="84219" marT="42110" marB="42110"/>
                </a:tc>
                <a:tc>
                  <a:txBody>
                    <a:bodyPr/>
                    <a:lstStyle/>
                    <a:p>
                      <a:pPr algn="l" fontAlgn="base"/>
                      <a:r>
                        <a:rPr lang="en-AU" sz="1000" b="0">
                          <a:solidFill>
                            <a:srgbClr val="3F3F3F"/>
                          </a:solidFill>
                          <a:effectLst/>
                        </a:rPr>
                        <a:t>Right to health services​</a:t>
                      </a:r>
                      <a:endParaRPr lang="en-AU" sz="2000" b="0" i="0">
                        <a:solidFill>
                          <a:srgbClr val="3F3F3F"/>
                        </a:solidFill>
                        <a:effectLst/>
                      </a:endParaRPr>
                    </a:p>
                  </a:txBody>
                  <a:tcPr marL="84219" marR="84219" marT="42110" marB="42110"/>
                </a:tc>
                <a:extLst>
                  <a:ext uri="{0D108BD9-81ED-4DB2-BD59-A6C34878D82A}">
                    <a16:rowId xmlns:a16="http://schemas.microsoft.com/office/drawing/2014/main" val="2068481642"/>
                  </a:ext>
                </a:extLst>
              </a:tr>
            </a:tbl>
          </a:graphicData>
        </a:graphic>
      </p:graphicFrame>
      <p:sp>
        <p:nvSpPr>
          <p:cNvPr id="7" name="Rectangle 1">
            <a:extLst>
              <a:ext uri="{FF2B5EF4-FFF2-40B4-BE49-F238E27FC236}">
                <a16:creationId xmlns:a16="http://schemas.microsoft.com/office/drawing/2014/main" id="{B8E02D43-A789-4AF9-8025-7A437585CC5F}"/>
              </a:ext>
            </a:extLst>
          </p:cNvPr>
          <p:cNvSpPr>
            <a:spLocks noChangeArrowheads="1"/>
          </p:cNvSpPr>
          <p:nvPr/>
        </p:nvSpPr>
        <p:spPr bwMode="auto">
          <a:xfrm>
            <a:off x="2446338"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538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B1D316-7BFA-4518-997C-694B19963641}"/>
              </a:ext>
            </a:extLst>
          </p:cNvPr>
          <p:cNvSpPr txBox="1"/>
          <p:nvPr/>
        </p:nvSpPr>
        <p:spPr>
          <a:xfrm>
            <a:off x="0" y="5162551"/>
            <a:ext cx="12192000" cy="1695449"/>
          </a:xfrm>
          <a:prstGeom prst="rect">
            <a:avLst/>
          </a:prstGeom>
          <a:solidFill>
            <a:srgbClr val="FF0000"/>
          </a:solidFill>
        </p:spPr>
        <p:txBody>
          <a:bodyPr wrap="square" rtlCol="0">
            <a:spAutoFit/>
          </a:bodyPr>
          <a:lstStyle/>
          <a:p>
            <a:endParaRPr lang="en-AU"/>
          </a:p>
        </p:txBody>
      </p:sp>
      <p:sp>
        <p:nvSpPr>
          <p:cNvPr id="2" name="Title 1">
            <a:extLst>
              <a:ext uri="{FF2B5EF4-FFF2-40B4-BE49-F238E27FC236}">
                <a16:creationId xmlns:a16="http://schemas.microsoft.com/office/drawing/2014/main" id="{56272F9A-A48B-41BA-BA3B-AA4F6BC8B732}"/>
              </a:ext>
            </a:extLst>
          </p:cNvPr>
          <p:cNvSpPr>
            <a:spLocks noGrp="1"/>
          </p:cNvSpPr>
          <p:nvPr>
            <p:ph type="title"/>
          </p:nvPr>
        </p:nvSpPr>
        <p:spPr/>
        <p:txBody>
          <a:bodyPr/>
          <a:lstStyle/>
          <a:p>
            <a:r>
              <a:rPr lang="en-AU"/>
              <a:t>The right to education</a:t>
            </a:r>
          </a:p>
        </p:txBody>
      </p:sp>
      <p:sp>
        <p:nvSpPr>
          <p:cNvPr id="3" name="Content Placeholder 2">
            <a:extLst>
              <a:ext uri="{FF2B5EF4-FFF2-40B4-BE49-F238E27FC236}">
                <a16:creationId xmlns:a16="http://schemas.microsoft.com/office/drawing/2014/main" id="{0B439D9A-827E-4F0A-B4AA-D942EED83DA4}"/>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AU" sz="2400"/>
              <a:t>Every child has the right to have access to primary and secondary education appropriate to the child’s needs.​</a:t>
            </a:r>
          </a:p>
          <a:p>
            <a:pPr marL="514350" indent="-514350">
              <a:buFont typeface="+mj-lt"/>
              <a:buAutoNum type="arabicPeriod"/>
            </a:pPr>
            <a:r>
              <a:rPr lang="en-AU" sz="2400"/>
              <a:t>Every person has the right to have access, based on the person’s abilities, to further vocational education and training that is equally accessible to all.</a:t>
            </a:r>
          </a:p>
          <a:p>
            <a:pPr marL="514350" indent="-514350">
              <a:buFont typeface="+mj-lt"/>
              <a:buAutoNum type="arabicPeriod"/>
            </a:pPr>
            <a:endParaRPr lang="en-AU" sz="2400"/>
          </a:p>
          <a:p>
            <a:pPr marL="0" indent="0">
              <a:buNone/>
            </a:pPr>
            <a:endParaRPr lang="en-AU" sz="2400" dirty="0">
              <a:highlight>
                <a:srgbClr val="FFFF00"/>
              </a:highlight>
              <a:latin typeface="Calibri"/>
              <a:cs typeface="Calibri"/>
            </a:endParaRPr>
          </a:p>
        </p:txBody>
      </p:sp>
    </p:spTree>
    <p:extLst>
      <p:ext uri="{BB962C8B-B14F-4D97-AF65-F5344CB8AC3E}">
        <p14:creationId xmlns:p14="http://schemas.microsoft.com/office/powerpoint/2010/main" val="252993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02ae122-4a2e-4501-abe0-a5b6cd410425">
      <UserInfo>
        <DisplayName>Nikki Parker</DisplayName>
        <AccountId>37</AccountId>
        <AccountType/>
      </UserInfo>
      <UserInfo>
        <DisplayName>Emma Phillips</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09C3962587F440BB887E40AC39AF3D" ma:contentTypeVersion="14" ma:contentTypeDescription="Create a new document." ma:contentTypeScope="" ma:versionID="b2321471666f77c2fd330d063156f545">
  <xsd:schema xmlns:xsd="http://www.w3.org/2001/XMLSchema" xmlns:xs="http://www.w3.org/2001/XMLSchema" xmlns:p="http://schemas.microsoft.com/office/2006/metadata/properties" xmlns:ns1="http://schemas.microsoft.com/sharepoint/v3" xmlns:ns2="98d70076-b4ab-44fd-9e5d-9a57660fceea" xmlns:ns3="702ae122-4a2e-4501-abe0-a5b6cd410425" targetNamespace="http://schemas.microsoft.com/office/2006/metadata/properties" ma:root="true" ma:fieldsID="0ebeb6bf6ec6b9e15bb9771356f31dca" ns1:_="" ns2:_="" ns3:_="">
    <xsd:import namespace="http://schemas.microsoft.com/sharepoint/v3"/>
    <xsd:import namespace="98d70076-b4ab-44fd-9e5d-9a57660fceea"/>
    <xsd:import namespace="702ae122-4a2e-4501-abe0-a5b6cd4104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70076-b4ab-44fd-9e5d-9a57660fc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2ae122-4a2e-4501-abe0-a5b6cd4104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A753B-918C-45B2-A602-4FA15EEBBEE1}">
  <ds:schemaRefs>
    <ds:schemaRef ds:uri="http://schemas.microsoft.com/sharepoint/v3/contenttype/forms"/>
  </ds:schemaRefs>
</ds:datastoreItem>
</file>

<file path=customXml/itemProps2.xml><?xml version="1.0" encoding="utf-8"?>
<ds:datastoreItem xmlns:ds="http://schemas.openxmlformats.org/officeDocument/2006/customXml" ds:itemID="{05C415DA-E293-46E5-93FB-4340DDB75D32}">
  <ds:schemaRefs>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702ae122-4a2e-4501-abe0-a5b6cd410425"/>
    <ds:schemaRef ds:uri="98d70076-b4ab-44fd-9e5d-9a57660fceea"/>
    <ds:schemaRef ds:uri="http://www.w3.org/XML/1998/namespace"/>
    <ds:schemaRef ds:uri="http://schemas.microsoft.com/sharepoint/v3"/>
  </ds:schemaRefs>
</ds:datastoreItem>
</file>

<file path=customXml/itemProps3.xml><?xml version="1.0" encoding="utf-8"?>
<ds:datastoreItem xmlns:ds="http://schemas.openxmlformats.org/officeDocument/2006/customXml" ds:itemID="{C1364353-3938-448E-89FA-4C47185C3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d70076-b4ab-44fd-9e5d-9a57660fceea"/>
    <ds:schemaRef ds:uri="702ae122-4a2e-4501-abe0-a5b6cd410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1901</Words>
  <Application>Microsoft Office PowerPoint</Application>
  <PresentationFormat>Widescreen</PresentationFormat>
  <Paragraphs>207</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Who is CRU?</vt:lpstr>
      <vt:lpstr>PowerPoint Presentation</vt:lpstr>
      <vt:lpstr>Content of this workshop</vt:lpstr>
      <vt:lpstr>Human rights protection in Queensland and avenues of complaint</vt:lpstr>
      <vt:lpstr>Laws to protect children with disabilities in the Queensland education system</vt:lpstr>
      <vt:lpstr>Human Rights Act 2019 (Qld) (‘HRA’)</vt:lpstr>
      <vt:lpstr>Rights protected by the HRA</vt:lpstr>
      <vt:lpstr>The right to education</vt:lpstr>
      <vt:lpstr>The origins of the right to education in international &amp; domestic law</vt:lpstr>
      <vt:lpstr>Obligations of public entities</vt:lpstr>
      <vt:lpstr>Limits to human rights</vt:lpstr>
      <vt:lpstr>Complaints mechanisms</vt:lpstr>
      <vt:lpstr>Costs and risks of taking legal action</vt:lpstr>
      <vt:lpstr>Avenues for resolution of issues with a school and options to achieve systemic change</vt:lpstr>
      <vt:lpstr>Available avenues for resolution</vt:lpstr>
      <vt:lpstr>Department of Education complaints process</vt:lpstr>
      <vt:lpstr>Department of Education complaints process</vt:lpstr>
      <vt:lpstr>Complaint to Department of Education</vt:lpstr>
      <vt:lpstr>Systemic change and improvement</vt:lpstr>
      <vt:lpstr>Scenario – failure to implement reasonable adjustments</vt:lpstr>
      <vt:lpstr>Resources</vt:lpstr>
      <vt:lpstr>Resources (continued)</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Ainsley Robertson</dc:creator>
  <cp:lastModifiedBy>Shannon Bell</cp:lastModifiedBy>
  <cp:revision>18</cp:revision>
  <dcterms:created xsi:type="dcterms:W3CDTF">2020-10-14T05:46:36Z</dcterms:created>
  <dcterms:modified xsi:type="dcterms:W3CDTF">2021-04-07T04:32:51Z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0x0101000A09C3962587F440BB887E40AC39AF3D</vt:lpwstr>
  </property>
</Properties>
</file>